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04" r:id="rId1"/>
  </p:sldMasterIdLst>
  <p:sldIdLst>
    <p:sldId id="256" r:id="rId2"/>
    <p:sldId id="257" r:id="rId3"/>
    <p:sldId id="289" r:id="rId4"/>
    <p:sldId id="290" r:id="rId5"/>
    <p:sldId id="262" r:id="rId6"/>
    <p:sldId id="293" r:id="rId7"/>
    <p:sldId id="343" r:id="rId8"/>
    <p:sldId id="324" r:id="rId9"/>
    <p:sldId id="330" r:id="rId10"/>
    <p:sldId id="277" r:id="rId11"/>
    <p:sldId id="333" r:id="rId12"/>
    <p:sldId id="334" r:id="rId13"/>
    <p:sldId id="335" r:id="rId14"/>
    <p:sldId id="336" r:id="rId15"/>
    <p:sldId id="337" r:id="rId16"/>
    <p:sldId id="338" r:id="rId17"/>
    <p:sldId id="339" r:id="rId18"/>
    <p:sldId id="340" r:id="rId19"/>
    <p:sldId id="328" r:id="rId20"/>
    <p:sldId id="344" r:id="rId21"/>
    <p:sldId id="341" r:id="rId22"/>
    <p:sldId id="342"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C3E"/>
    <a:srgbClr val="C4E1F2"/>
    <a:srgbClr val="660066"/>
    <a:srgbClr val="A11686"/>
    <a:srgbClr val="B7589D"/>
    <a:srgbClr val="AC4D5B"/>
    <a:srgbClr val="D6591E"/>
    <a:srgbClr val="EF9121"/>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0" autoAdjust="0"/>
    <p:restoredTop sz="94660"/>
  </p:normalViewPr>
  <p:slideViewPr>
    <p:cSldViewPr>
      <p:cViewPr varScale="1">
        <p:scale>
          <a:sx n="82" d="100"/>
          <a:sy n="82" d="100"/>
        </p:scale>
        <p:origin x="67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F24B4F-8483-478F-9F55-BC8B5F5D9E44}"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313367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F24B4F-8483-478F-9F55-BC8B5F5D9E44}"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223650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F24B4F-8483-478F-9F55-BC8B5F5D9E44}"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212878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F24B4F-8483-478F-9F55-BC8B5F5D9E44}"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113017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F24B4F-8483-478F-9F55-BC8B5F5D9E44}"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268964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F24B4F-8483-478F-9F55-BC8B5F5D9E44}"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2184879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8F24B4F-8483-478F-9F55-BC8B5F5D9E44}" type="datetimeFigureOut">
              <a:rPr lang="en-IN" smtClean="0"/>
              <a:t>15-04-2025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199162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F24B4F-8483-478F-9F55-BC8B5F5D9E44}" type="datetimeFigureOut">
              <a:rPr lang="en-IN" smtClean="0"/>
              <a:t>15-04-2025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3741510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24B4F-8483-478F-9F55-BC8B5F5D9E44}" type="datetimeFigureOut">
              <a:rPr lang="en-IN" smtClean="0"/>
              <a:t>15-04-2025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3691534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24B4F-8483-478F-9F55-BC8B5F5D9E44}"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1062343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F24B4F-8483-478F-9F55-BC8B5F5D9E44}"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AACF5F-EBD2-4568-A603-38C53596A99D}" type="slidenum">
              <a:rPr lang="en-IN" smtClean="0"/>
              <a:t>‹#›</a:t>
            </a:fld>
            <a:endParaRPr lang="en-IN"/>
          </a:p>
        </p:txBody>
      </p:sp>
    </p:spTree>
    <p:extLst>
      <p:ext uri="{BB962C8B-B14F-4D97-AF65-F5344CB8AC3E}">
        <p14:creationId xmlns:p14="http://schemas.microsoft.com/office/powerpoint/2010/main" val="4180721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24B4F-8483-478F-9F55-BC8B5F5D9E44}" type="datetimeFigureOut">
              <a:rPr lang="en-IN" smtClean="0"/>
              <a:t>15-04-2025</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AACF5F-EBD2-4568-A603-38C53596A99D}" type="slidenum">
              <a:rPr lang="en-IN" smtClean="0"/>
              <a:t>‹#›</a:t>
            </a:fld>
            <a:endParaRPr lang="en-IN"/>
          </a:p>
        </p:txBody>
      </p:sp>
    </p:spTree>
    <p:extLst>
      <p:ext uri="{BB962C8B-B14F-4D97-AF65-F5344CB8AC3E}">
        <p14:creationId xmlns:p14="http://schemas.microsoft.com/office/powerpoint/2010/main" val="104227947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5EF039-DFCF-4CC1-EED3-1F13D7ECA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3257"/>
          </a:xfrm>
          <a:prstGeom prst="rect">
            <a:avLst/>
          </a:prstGeom>
        </p:spPr>
      </p:pic>
      <p:sp>
        <p:nvSpPr>
          <p:cNvPr id="4" name="Title 3"/>
          <p:cNvSpPr>
            <a:spLocks noGrp="1"/>
          </p:cNvSpPr>
          <p:nvPr>
            <p:ph type="ctrTitle"/>
          </p:nvPr>
        </p:nvSpPr>
        <p:spPr>
          <a:xfrm>
            <a:off x="-1248816" y="692696"/>
            <a:ext cx="8593760" cy="1470025"/>
          </a:xfrm>
        </p:spPr>
        <p:txBody>
          <a:bodyPr>
            <a:noAutofit/>
          </a:bodyPr>
          <a:lstStyle/>
          <a:p>
            <a:r>
              <a:rPr lang="en-US" sz="9600" b="1" dirty="0">
                <a:ln>
                  <a:solidFill>
                    <a:schemeClr val="accent3"/>
                  </a:solidFill>
                </a:ln>
                <a:solidFill>
                  <a:schemeClr val="bg1"/>
                </a:solidFill>
                <a:effectLst>
                  <a:reflection blurRad="6350" stA="50000" endA="300" endPos="50000" dist="29997" dir="5400000" sy="-100000" algn="bl" rotWithShape="0"/>
                </a:effectLst>
                <a:latin typeface="Algerian" panose="04020705040A02060702" pitchFamily="82" charset="0"/>
              </a:rPr>
              <a:t>WELCOME</a:t>
            </a:r>
            <a:endParaRPr lang="en-IN" sz="9600" b="1" dirty="0">
              <a:ln>
                <a:solidFill>
                  <a:schemeClr val="accent3"/>
                </a:solidFill>
              </a:ln>
              <a:solidFill>
                <a:schemeClr val="bg1"/>
              </a:solidFill>
              <a:effectLst>
                <a:reflection blurRad="6350" stA="50000" endA="300" endPos="50000" dist="29997" dir="5400000" sy="-100000" algn="bl" rotWithShape="0"/>
              </a:effectLst>
              <a:latin typeface="Algerian" panose="04020705040A02060702" pitchFamily="82" charset="0"/>
            </a:endParaRPr>
          </a:p>
        </p:txBody>
      </p:sp>
    </p:spTree>
    <p:extLst>
      <p:ext uri="{BB962C8B-B14F-4D97-AF65-F5344CB8AC3E}">
        <p14:creationId xmlns:p14="http://schemas.microsoft.com/office/powerpoint/2010/main" val="316060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4624"/>
            <a:ext cx="11175032" cy="1143000"/>
          </a:xfrm>
        </p:spPr>
        <p:txBody>
          <a:bodyPr>
            <a:normAutofit/>
          </a:bodyPr>
          <a:lstStyle/>
          <a:p>
            <a:pPr algn="l"/>
            <a:r>
              <a:rPr lang="en-US" sz="4800" b="1" dirty="0">
                <a:solidFill>
                  <a:srgbClr val="FFFF00"/>
                </a:solidFill>
                <a:latin typeface="Times New Roman" panose="02020603050405020304" pitchFamily="18" charset="0"/>
                <a:cs typeface="Times New Roman" panose="02020603050405020304" pitchFamily="18" charset="0"/>
              </a:rPr>
              <a:t>Digitization</a:t>
            </a:r>
            <a:r>
              <a:rPr lang="en-US" sz="4000" b="1" dirty="0">
                <a:solidFill>
                  <a:schemeClr val="bg1"/>
                </a:solidFill>
                <a:latin typeface="Times New Roman" panose="02020603050405020304" pitchFamily="18" charset="0"/>
                <a:cs typeface="Times New Roman" panose="02020603050405020304" pitchFamily="18" charset="0"/>
              </a:rPr>
              <a:t> </a:t>
            </a:r>
          </a:p>
        </p:txBody>
      </p:sp>
      <p:sp>
        <p:nvSpPr>
          <p:cNvPr id="4" name="Content Placeholder 3"/>
          <p:cNvSpPr>
            <a:spLocks noGrp="1"/>
          </p:cNvSpPr>
          <p:nvPr>
            <p:ph sz="half" idx="2"/>
          </p:nvPr>
        </p:nvSpPr>
        <p:spPr>
          <a:xfrm>
            <a:off x="407368" y="905953"/>
            <a:ext cx="7132320" cy="1082887"/>
          </a:xfrm>
        </p:spPr>
        <p:txBody>
          <a:bodyPr>
            <a:noAutofit/>
          </a:bodyPr>
          <a:lstStyle/>
          <a:p>
            <a:pPr algn="just">
              <a:lnSpc>
                <a:spcPts val="286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The process of converting raster GIS data into vector data by manually tracing the desired features.</a:t>
            </a:r>
          </a:p>
          <a:p>
            <a:pPr algn="just">
              <a:lnSpc>
                <a:spcPts val="286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 QGIS Provide many tools for digitization. </a:t>
            </a:r>
          </a:p>
        </p:txBody>
      </p:sp>
      <p:sp>
        <p:nvSpPr>
          <p:cNvPr id="6" name="Content Placeholder 5"/>
          <p:cNvSpPr>
            <a:spLocks noGrp="1"/>
          </p:cNvSpPr>
          <p:nvPr>
            <p:ph sz="quarter" idx="4"/>
          </p:nvPr>
        </p:nvSpPr>
        <p:spPr>
          <a:xfrm>
            <a:off x="7824223" y="905953"/>
            <a:ext cx="4104456" cy="6076677"/>
          </a:xfrm>
        </p:spPr>
        <p:txBody>
          <a:bodyPr>
            <a:normAutofit/>
          </a:bodyPr>
          <a:lstStyle/>
          <a:p>
            <a:pPr marL="0" indent="0" algn="just">
              <a:buNone/>
            </a:pPr>
            <a:r>
              <a:rPr lang="en-US" sz="2000" dirty="0">
                <a:solidFill>
                  <a:schemeClr val="bg1"/>
                </a:solidFill>
                <a:latin typeface="Times New Roman" panose="02020603050405020304" pitchFamily="18" charset="0"/>
                <a:cs typeface="Times New Roman" panose="02020603050405020304" pitchFamily="18" charset="0"/>
              </a:rPr>
              <a:t>Flowchart :</a:t>
            </a:r>
          </a:p>
          <a:p>
            <a:pPr marL="0" indent="0" algn="ctr">
              <a:buNone/>
            </a:pPr>
            <a:endParaRPr lang="en-US" dirty="0">
              <a:solidFill>
                <a:schemeClr val="bg1"/>
              </a:solidFill>
            </a:endParaRPr>
          </a:p>
        </p:txBody>
      </p:sp>
      <p:sp>
        <p:nvSpPr>
          <p:cNvPr id="21" name="TextBox 20"/>
          <p:cNvSpPr txBox="1"/>
          <p:nvPr/>
        </p:nvSpPr>
        <p:spPr>
          <a:xfrm>
            <a:off x="433233" y="6444044"/>
            <a:ext cx="5374735"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Figure </a:t>
            </a:r>
            <a:r>
              <a:rPr lang="en-IN"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Varedharna Village Digitization </a:t>
            </a:r>
          </a:p>
        </p:txBody>
      </p:sp>
      <p:sp>
        <p:nvSpPr>
          <p:cNvPr id="11" name="TextBox 10">
            <a:extLst>
              <a:ext uri="{FF2B5EF4-FFF2-40B4-BE49-F238E27FC236}">
                <a16:creationId xmlns:a16="http://schemas.microsoft.com/office/drawing/2014/main" id="{BFC71DF0-3B6B-DECD-AF91-ACF71DC0639B}"/>
              </a:ext>
            </a:extLst>
          </p:cNvPr>
          <p:cNvSpPr txBox="1"/>
          <p:nvPr/>
        </p:nvSpPr>
        <p:spPr>
          <a:xfrm>
            <a:off x="6829237" y="1628800"/>
            <a:ext cx="5099442" cy="3371885"/>
          </a:xfrm>
          <a:prstGeom prst="rect">
            <a:avLst/>
          </a:prstGeom>
          <a:noFill/>
        </p:spPr>
        <p:txBody>
          <a:bodyPr wrap="square">
            <a:spAutoFit/>
          </a:bodyPr>
          <a:lstStyle/>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Open QGIS and Add Raster layer</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a vector layer and Set scale and Lock it</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(Point, Line, Polygon)</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On toggle editing and Draw features</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54610" marR="359410" algn="ctr">
              <a:lnSpc>
                <a:spcPct val="150000"/>
              </a:lnSpc>
              <a:spcBef>
                <a:spcPts val="0"/>
              </a:spcBef>
              <a:spcAft>
                <a:spcPts val="15"/>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Save editing and off toggle editing</a:t>
            </a:r>
            <a:endParaRPr lang="en-US" dirty="0">
              <a:solidFill>
                <a:schemeClr val="bg1"/>
              </a:solidFill>
            </a:endParaRPr>
          </a:p>
        </p:txBody>
      </p:sp>
      <p:pic>
        <p:nvPicPr>
          <p:cNvPr id="5" name="Picture 4">
            <a:extLst>
              <a:ext uri="{FF2B5EF4-FFF2-40B4-BE49-F238E27FC236}">
                <a16:creationId xmlns:a16="http://schemas.microsoft.com/office/drawing/2014/main" id="{1A410F66-6DF9-A6C5-EAA8-4756DAE7943B}"/>
              </a:ext>
            </a:extLst>
          </p:cNvPr>
          <p:cNvPicPr>
            <a:picLocks noChangeAspect="1"/>
          </p:cNvPicPr>
          <p:nvPr/>
        </p:nvPicPr>
        <p:blipFill>
          <a:blip r:embed="rId2"/>
          <a:stretch>
            <a:fillRect/>
          </a:stretch>
        </p:blipFill>
        <p:spPr>
          <a:xfrm>
            <a:off x="559736" y="2119430"/>
            <a:ext cx="5532767" cy="4324614"/>
          </a:xfrm>
          <a:prstGeom prst="rect">
            <a:avLst/>
          </a:prstGeom>
        </p:spPr>
      </p:pic>
    </p:spTree>
    <p:extLst>
      <p:ext uri="{BB962C8B-B14F-4D97-AF65-F5344CB8AC3E}">
        <p14:creationId xmlns:p14="http://schemas.microsoft.com/office/powerpoint/2010/main" val="118078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OTAL DASHBOARD1">
            <a:extLst>
              <a:ext uri="{FF2B5EF4-FFF2-40B4-BE49-F238E27FC236}">
                <a16:creationId xmlns:a16="http://schemas.microsoft.com/office/drawing/2014/main" id="{5E3E38B5-2373-5190-B888-E7915EC2A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2696"/>
            <a:ext cx="6816080" cy="6165303"/>
          </a:xfrm>
          <a:prstGeom prst="rect">
            <a:avLst/>
          </a:prstGeom>
          <a:ln>
            <a:solidFill>
              <a:schemeClr val="tx1"/>
            </a:solidFill>
          </a:ln>
        </p:spPr>
      </p:pic>
      <p:pic>
        <p:nvPicPr>
          <p:cNvPr id="3" name="Picture 2">
            <a:extLst>
              <a:ext uri="{FF2B5EF4-FFF2-40B4-BE49-F238E27FC236}">
                <a16:creationId xmlns:a16="http://schemas.microsoft.com/office/drawing/2014/main" id="{5CF4AC41-63F3-5423-4FAE-43B362F1D83B}"/>
              </a:ext>
            </a:extLst>
          </p:cNvPr>
          <p:cNvPicPr>
            <a:picLocks noChangeAspect="1"/>
          </p:cNvPicPr>
          <p:nvPr/>
        </p:nvPicPr>
        <p:blipFill>
          <a:blip r:embed="rId3"/>
          <a:stretch>
            <a:fillRect/>
          </a:stretch>
        </p:blipFill>
        <p:spPr>
          <a:xfrm>
            <a:off x="6816080" y="692696"/>
            <a:ext cx="5375920" cy="4608512"/>
          </a:xfrm>
          <a:prstGeom prst="rect">
            <a:avLst/>
          </a:prstGeom>
          <a:ln>
            <a:solidFill>
              <a:schemeClr val="tx1"/>
            </a:solidFill>
          </a:ln>
        </p:spPr>
      </p:pic>
      <p:graphicFrame>
        <p:nvGraphicFramePr>
          <p:cNvPr id="6" name="Table 5">
            <a:extLst>
              <a:ext uri="{FF2B5EF4-FFF2-40B4-BE49-F238E27FC236}">
                <a16:creationId xmlns:a16="http://schemas.microsoft.com/office/drawing/2014/main" id="{BB60D4D8-C405-5004-8CB4-EBFC67A8A60C}"/>
              </a:ext>
            </a:extLst>
          </p:cNvPr>
          <p:cNvGraphicFramePr>
            <a:graphicFrameLocks noGrp="1"/>
          </p:cNvGraphicFramePr>
          <p:nvPr>
            <p:extLst>
              <p:ext uri="{D42A27DB-BD31-4B8C-83A1-F6EECF244321}">
                <p14:modId xmlns:p14="http://schemas.microsoft.com/office/powerpoint/2010/main" val="329081573"/>
              </p:ext>
            </p:extLst>
          </p:nvPr>
        </p:nvGraphicFramePr>
        <p:xfrm>
          <a:off x="6816080" y="5266368"/>
          <a:ext cx="5372388" cy="1591632"/>
        </p:xfrm>
        <a:graphic>
          <a:graphicData uri="http://schemas.openxmlformats.org/drawingml/2006/table">
            <a:tbl>
              <a:tblPr firstRow="1" firstCol="1" bandRow="1">
                <a:tableStyleId>{5C22544A-7EE6-4342-B048-85BDC9FD1C3A}</a:tableStyleId>
              </a:tblPr>
              <a:tblGrid>
                <a:gridCol w="2686194">
                  <a:extLst>
                    <a:ext uri="{9D8B030D-6E8A-4147-A177-3AD203B41FA5}">
                      <a16:colId xmlns:a16="http://schemas.microsoft.com/office/drawing/2014/main" val="216244632"/>
                    </a:ext>
                  </a:extLst>
                </a:gridCol>
                <a:gridCol w="2686194">
                  <a:extLst>
                    <a:ext uri="{9D8B030D-6E8A-4147-A177-3AD203B41FA5}">
                      <a16:colId xmlns:a16="http://schemas.microsoft.com/office/drawing/2014/main" val="3089235940"/>
                    </a:ext>
                  </a:extLst>
                </a:gridCol>
              </a:tblGrid>
              <a:tr h="265272">
                <a:tc>
                  <a:txBody>
                    <a:bodyPr/>
                    <a:lstStyle/>
                    <a:p>
                      <a:pPr marL="0" marR="0" algn="ctr">
                        <a:spcBef>
                          <a:spcPts val="0"/>
                        </a:spcBef>
                        <a:spcAft>
                          <a:spcPts val="800"/>
                        </a:spcAft>
                      </a:pPr>
                      <a:r>
                        <a:rPr lang="en-US" sz="1200" dirty="0">
                          <a:effectLst/>
                        </a:rPr>
                        <a:t>ID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800"/>
                        </a:spcAft>
                      </a:pPr>
                      <a:r>
                        <a:rPr lang="en-US" sz="1200">
                          <a:effectLst/>
                        </a:rPr>
                        <a:t>331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779507"/>
                  </a:ext>
                </a:extLst>
              </a:tr>
              <a:tr h="265272">
                <a:tc>
                  <a:txBody>
                    <a:bodyPr/>
                    <a:lstStyle/>
                    <a:p>
                      <a:pPr marL="0" marR="0" algn="ctr">
                        <a:spcBef>
                          <a:spcPts val="0"/>
                        </a:spcBef>
                        <a:spcAft>
                          <a:spcPts val="800"/>
                        </a:spcAft>
                      </a:pPr>
                      <a:r>
                        <a:rPr lang="en-US" sz="1200" dirty="0">
                          <a:effectLst/>
                        </a:rPr>
                        <a:t>Name of Farmer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800"/>
                        </a:spcAft>
                      </a:pPr>
                      <a:r>
                        <a:rPr lang="en-US" sz="1200">
                          <a:effectLst/>
                        </a:rPr>
                        <a:t>Nandakishor Gopal Sanap</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690003"/>
                  </a:ext>
                </a:extLst>
              </a:tr>
              <a:tr h="265272">
                <a:tc>
                  <a:txBody>
                    <a:bodyPr/>
                    <a:lstStyle/>
                    <a:p>
                      <a:pPr marL="0" marR="0" algn="ctr">
                        <a:spcBef>
                          <a:spcPts val="0"/>
                        </a:spcBef>
                        <a:spcAft>
                          <a:spcPts val="800"/>
                        </a:spcAft>
                      </a:pPr>
                      <a:r>
                        <a:rPr lang="en-US" sz="1200" dirty="0">
                          <a:effectLst/>
                        </a:rPr>
                        <a:t>Area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800"/>
                        </a:spcAft>
                      </a:pPr>
                      <a:r>
                        <a:rPr lang="en-US" sz="1200">
                          <a:effectLst/>
                        </a:rPr>
                        <a:t>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7349900"/>
                  </a:ext>
                </a:extLst>
              </a:tr>
              <a:tr h="265272">
                <a:tc>
                  <a:txBody>
                    <a:bodyPr/>
                    <a:lstStyle/>
                    <a:p>
                      <a:pPr marL="0" marR="0" algn="ctr">
                        <a:spcBef>
                          <a:spcPts val="0"/>
                        </a:spcBef>
                        <a:spcAft>
                          <a:spcPts val="800"/>
                        </a:spcAft>
                      </a:pPr>
                      <a:r>
                        <a:rPr lang="en-US" sz="1200" dirty="0">
                          <a:effectLst/>
                        </a:rPr>
                        <a:t>Contact No.</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9921492238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7858043"/>
                  </a:ext>
                </a:extLst>
              </a:tr>
              <a:tr h="265272">
                <a:tc>
                  <a:txBody>
                    <a:bodyPr/>
                    <a:lstStyle/>
                    <a:p>
                      <a:pPr marL="0" marR="0" algn="ctr">
                        <a:spcBef>
                          <a:spcPts val="0"/>
                        </a:spcBef>
                        <a:spcAft>
                          <a:spcPts val="800"/>
                        </a:spcAft>
                      </a:pPr>
                      <a:r>
                        <a:rPr lang="en-US" sz="1200" dirty="0">
                          <a:effectLst/>
                        </a:rPr>
                        <a:t>Crop to be Harvesting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800"/>
                        </a:spcAft>
                      </a:pPr>
                      <a:r>
                        <a:rPr lang="en-US" sz="1200" dirty="0">
                          <a:effectLst/>
                        </a:rPr>
                        <a:t>Sugarcane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8012739"/>
                  </a:ext>
                </a:extLst>
              </a:tr>
              <a:tr h="265272">
                <a:tc>
                  <a:txBody>
                    <a:bodyPr/>
                    <a:lstStyle/>
                    <a:p>
                      <a:pPr marL="0" marR="0" algn="ctr">
                        <a:spcBef>
                          <a:spcPts val="0"/>
                        </a:spcBef>
                        <a:spcAft>
                          <a:spcPts val="800"/>
                        </a:spcAft>
                      </a:pPr>
                      <a:r>
                        <a:rPr lang="en-US" sz="1200" dirty="0">
                          <a:effectLst/>
                        </a:rPr>
                        <a:t>Road Quality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800"/>
                        </a:spcAft>
                      </a:pPr>
                      <a:r>
                        <a:rPr lang="en-US" sz="1200" dirty="0">
                          <a:effectLst/>
                        </a:rPr>
                        <a:t>Moderate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0273194"/>
                  </a:ext>
                </a:extLst>
              </a:tr>
            </a:tbl>
          </a:graphicData>
        </a:graphic>
      </p:graphicFrame>
      <p:sp>
        <p:nvSpPr>
          <p:cNvPr id="4" name="TextBox 3">
            <a:extLst>
              <a:ext uri="{FF2B5EF4-FFF2-40B4-BE49-F238E27FC236}">
                <a16:creationId xmlns:a16="http://schemas.microsoft.com/office/drawing/2014/main" id="{9011BF38-A644-9640-84EC-FEF077D1F502}"/>
              </a:ext>
            </a:extLst>
          </p:cNvPr>
          <p:cNvSpPr txBox="1"/>
          <p:nvPr/>
        </p:nvSpPr>
        <p:spPr>
          <a:xfrm>
            <a:off x="172720" y="152400"/>
            <a:ext cx="961136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Harvesting Date Prediction Window for Varhedarna Village</a:t>
            </a:r>
            <a:r>
              <a:rPr lang="en-US" sz="2400" dirty="0">
                <a:solidFill>
                  <a:srgbClr val="FFFF00"/>
                </a:solidFill>
              </a:rPr>
              <a:t>:</a:t>
            </a:r>
          </a:p>
        </p:txBody>
      </p:sp>
    </p:spTree>
    <p:extLst>
      <p:ext uri="{BB962C8B-B14F-4D97-AF65-F5344CB8AC3E}">
        <p14:creationId xmlns:p14="http://schemas.microsoft.com/office/powerpoint/2010/main" val="360912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05DA9-9A79-D695-6B72-A29454249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2696"/>
            <a:ext cx="6240016" cy="6165304"/>
          </a:xfrm>
          <a:prstGeom prst="rect">
            <a:avLst/>
          </a:prstGeom>
          <a:ln>
            <a:solidFill>
              <a:schemeClr val="tx1"/>
            </a:solidFill>
          </a:ln>
        </p:spPr>
      </p:pic>
      <p:pic>
        <p:nvPicPr>
          <p:cNvPr id="3" name="Picture 2">
            <a:extLst>
              <a:ext uri="{FF2B5EF4-FFF2-40B4-BE49-F238E27FC236}">
                <a16:creationId xmlns:a16="http://schemas.microsoft.com/office/drawing/2014/main" id="{12089C17-7754-18BA-966F-788D9F1B60A3}"/>
              </a:ext>
            </a:extLst>
          </p:cNvPr>
          <p:cNvPicPr>
            <a:picLocks noChangeAspect="1"/>
          </p:cNvPicPr>
          <p:nvPr/>
        </p:nvPicPr>
        <p:blipFill>
          <a:blip r:embed="rId3"/>
          <a:stretch>
            <a:fillRect/>
          </a:stretch>
        </p:blipFill>
        <p:spPr>
          <a:xfrm>
            <a:off x="6240016" y="692696"/>
            <a:ext cx="5951983" cy="6165304"/>
          </a:xfrm>
          <a:prstGeom prst="rect">
            <a:avLst/>
          </a:prstGeom>
          <a:ln>
            <a:solidFill>
              <a:schemeClr val="tx1"/>
            </a:solidFill>
          </a:ln>
        </p:spPr>
      </p:pic>
      <p:sp>
        <p:nvSpPr>
          <p:cNvPr id="5" name="TextBox 4">
            <a:extLst>
              <a:ext uri="{FF2B5EF4-FFF2-40B4-BE49-F238E27FC236}">
                <a16:creationId xmlns:a16="http://schemas.microsoft.com/office/drawing/2014/main" id="{0A82D8AC-0404-9756-86F4-FA1F7D9A2752}"/>
              </a:ext>
            </a:extLst>
          </p:cNvPr>
          <p:cNvSpPr txBox="1"/>
          <p:nvPr/>
        </p:nvSpPr>
        <p:spPr>
          <a:xfrm>
            <a:off x="0" y="116632"/>
            <a:ext cx="631952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Present Crop Sown Varhedarna Village:</a:t>
            </a:r>
          </a:p>
        </p:txBody>
      </p:sp>
    </p:spTree>
    <p:extLst>
      <p:ext uri="{BB962C8B-B14F-4D97-AF65-F5344CB8AC3E}">
        <p14:creationId xmlns:p14="http://schemas.microsoft.com/office/powerpoint/2010/main" val="3711953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CC4AF-2DA0-B58F-1484-59C144F735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0688"/>
            <a:ext cx="6248400" cy="6237312"/>
          </a:xfrm>
          <a:prstGeom prst="rect">
            <a:avLst/>
          </a:prstGeom>
          <a:ln>
            <a:solidFill>
              <a:schemeClr val="tx1"/>
            </a:solidFill>
          </a:ln>
        </p:spPr>
      </p:pic>
      <p:pic>
        <p:nvPicPr>
          <p:cNvPr id="3" name="Picture 2">
            <a:extLst>
              <a:ext uri="{FF2B5EF4-FFF2-40B4-BE49-F238E27FC236}">
                <a16:creationId xmlns:a16="http://schemas.microsoft.com/office/drawing/2014/main" id="{1FD882E6-C340-EFC3-CBB0-0CC758041D03}"/>
              </a:ext>
            </a:extLst>
          </p:cNvPr>
          <p:cNvPicPr>
            <a:picLocks noChangeAspect="1"/>
          </p:cNvPicPr>
          <p:nvPr/>
        </p:nvPicPr>
        <p:blipFill>
          <a:blip r:embed="rId3"/>
          <a:stretch>
            <a:fillRect/>
          </a:stretch>
        </p:blipFill>
        <p:spPr>
          <a:xfrm>
            <a:off x="6240016" y="620688"/>
            <a:ext cx="5951984" cy="6237312"/>
          </a:xfrm>
          <a:prstGeom prst="rect">
            <a:avLst/>
          </a:prstGeom>
          <a:ln>
            <a:solidFill>
              <a:schemeClr val="tx1"/>
            </a:solidFill>
          </a:ln>
        </p:spPr>
      </p:pic>
      <p:sp>
        <p:nvSpPr>
          <p:cNvPr id="6" name="TextBox 5">
            <a:extLst>
              <a:ext uri="{FF2B5EF4-FFF2-40B4-BE49-F238E27FC236}">
                <a16:creationId xmlns:a16="http://schemas.microsoft.com/office/drawing/2014/main" id="{21A6E482-1CF2-386C-42E6-FF6CE3A8CCAF}"/>
              </a:ext>
            </a:extLst>
          </p:cNvPr>
          <p:cNvSpPr txBox="1"/>
          <p:nvPr/>
        </p:nvSpPr>
        <p:spPr>
          <a:xfrm>
            <a:off x="263352" y="116632"/>
            <a:ext cx="5801360" cy="523220"/>
          </a:xfrm>
          <a:prstGeom prst="rect">
            <a:avLst/>
          </a:prstGeom>
          <a:noFill/>
        </p:spPr>
        <p:txBody>
          <a:bodyPr wrap="square" rtlCol="0">
            <a:spAutoFit/>
          </a:bodyPr>
          <a:lstStyle/>
          <a:p>
            <a:r>
              <a:rPr lang="en-US" sz="2800" b="1" dirty="0">
                <a:solidFill>
                  <a:srgbClr val="FFFF00"/>
                </a:solidFill>
                <a:latin typeface="Times New Roman" panose="02020603050405020304" pitchFamily="18" charset="0"/>
                <a:cs typeface="Times New Roman" panose="02020603050405020304" pitchFamily="18" charset="0"/>
              </a:rPr>
              <a:t>Past Sown Crop Varhedarna Village:</a:t>
            </a:r>
          </a:p>
        </p:txBody>
      </p:sp>
    </p:spTree>
    <p:extLst>
      <p:ext uri="{BB962C8B-B14F-4D97-AF65-F5344CB8AC3E}">
        <p14:creationId xmlns:p14="http://schemas.microsoft.com/office/powerpoint/2010/main" val="188220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AFABEA-B867-F1EB-591C-31DFEF5A4C43}"/>
              </a:ext>
            </a:extLst>
          </p:cNvPr>
          <p:cNvGrpSpPr/>
          <p:nvPr/>
        </p:nvGrpSpPr>
        <p:grpSpPr>
          <a:xfrm>
            <a:off x="0" y="692696"/>
            <a:ext cx="12192000" cy="6165304"/>
            <a:chOff x="0" y="0"/>
            <a:chExt cx="6431280" cy="2628900"/>
          </a:xfrm>
        </p:grpSpPr>
        <p:pic>
          <p:nvPicPr>
            <p:cNvPr id="3" name="Picture 2">
              <a:extLst>
                <a:ext uri="{FF2B5EF4-FFF2-40B4-BE49-F238E27FC236}">
                  <a16:creationId xmlns:a16="http://schemas.microsoft.com/office/drawing/2014/main" id="{9853FB6A-BC28-96A9-5F27-1A42650F47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240"/>
              <a:ext cx="3154680" cy="2613660"/>
            </a:xfrm>
            <a:prstGeom prst="rect">
              <a:avLst/>
            </a:prstGeom>
          </p:spPr>
        </p:pic>
        <p:pic>
          <p:nvPicPr>
            <p:cNvPr id="4" name="Picture 3">
              <a:extLst>
                <a:ext uri="{FF2B5EF4-FFF2-40B4-BE49-F238E27FC236}">
                  <a16:creationId xmlns:a16="http://schemas.microsoft.com/office/drawing/2014/main" id="{03416368-0B7B-6EFA-B573-9BE6C122A0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920" y="0"/>
              <a:ext cx="3261360" cy="2606040"/>
            </a:xfrm>
            <a:prstGeom prst="rect">
              <a:avLst/>
            </a:prstGeom>
          </p:spPr>
        </p:pic>
      </p:grpSp>
      <p:sp>
        <p:nvSpPr>
          <p:cNvPr id="13" name="TextBox 12">
            <a:extLst>
              <a:ext uri="{FF2B5EF4-FFF2-40B4-BE49-F238E27FC236}">
                <a16:creationId xmlns:a16="http://schemas.microsoft.com/office/drawing/2014/main" id="{2745C6DD-2C78-730E-D72E-038D259E9109}"/>
              </a:ext>
            </a:extLst>
          </p:cNvPr>
          <p:cNvSpPr txBox="1"/>
          <p:nvPr/>
        </p:nvSpPr>
        <p:spPr>
          <a:xfrm>
            <a:off x="264160" y="152400"/>
            <a:ext cx="913384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Sugarcane Cropping  and Harvesting Pattern Varhedarna Village:</a:t>
            </a:r>
          </a:p>
        </p:txBody>
      </p:sp>
    </p:spTree>
    <p:extLst>
      <p:ext uri="{BB962C8B-B14F-4D97-AF65-F5344CB8AC3E}">
        <p14:creationId xmlns:p14="http://schemas.microsoft.com/office/powerpoint/2010/main" val="1410860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0176CD-7E55-40FA-C7BC-7296603EDF95}"/>
              </a:ext>
            </a:extLst>
          </p:cNvPr>
          <p:cNvGrpSpPr/>
          <p:nvPr/>
        </p:nvGrpSpPr>
        <p:grpSpPr>
          <a:xfrm>
            <a:off x="0" y="692696"/>
            <a:ext cx="12192000" cy="6165304"/>
            <a:chOff x="0" y="0"/>
            <a:chExt cx="5981700" cy="2567940"/>
          </a:xfrm>
        </p:grpSpPr>
        <p:pic>
          <p:nvPicPr>
            <p:cNvPr id="3" name="Picture 2">
              <a:extLst>
                <a:ext uri="{FF2B5EF4-FFF2-40B4-BE49-F238E27FC236}">
                  <a16:creationId xmlns:a16="http://schemas.microsoft.com/office/drawing/2014/main" id="{0715C952-CC2B-6F59-14DC-D568E359F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971800" cy="2567940"/>
            </a:xfrm>
            <a:prstGeom prst="rect">
              <a:avLst/>
            </a:prstGeom>
          </p:spPr>
        </p:pic>
        <p:pic>
          <p:nvPicPr>
            <p:cNvPr id="4" name="Picture 3">
              <a:extLst>
                <a:ext uri="{FF2B5EF4-FFF2-40B4-BE49-F238E27FC236}">
                  <a16:creationId xmlns:a16="http://schemas.microsoft.com/office/drawing/2014/main" id="{1081B951-F213-81AC-5C5B-73D559CEE9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8940" y="0"/>
              <a:ext cx="3032760" cy="2560320"/>
            </a:xfrm>
            <a:prstGeom prst="rect">
              <a:avLst/>
            </a:prstGeom>
          </p:spPr>
        </p:pic>
      </p:grpSp>
      <p:sp>
        <p:nvSpPr>
          <p:cNvPr id="5" name="TextBox 4">
            <a:extLst>
              <a:ext uri="{FF2B5EF4-FFF2-40B4-BE49-F238E27FC236}">
                <a16:creationId xmlns:a16="http://schemas.microsoft.com/office/drawing/2014/main" id="{1F272C34-AE60-F53F-9158-B4B4B4E9246A}"/>
              </a:ext>
            </a:extLst>
          </p:cNvPr>
          <p:cNvSpPr txBox="1"/>
          <p:nvPr/>
        </p:nvSpPr>
        <p:spPr>
          <a:xfrm>
            <a:off x="304800" y="193040"/>
            <a:ext cx="1089152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Cabbage and Cauliflower Cropping and Harvesting  Pattern Varhedarna Village:</a:t>
            </a:r>
            <a:r>
              <a:rPr lang="en-US" dirty="0">
                <a:solidFill>
                  <a:srgbClr val="FFFF00"/>
                </a:solidFill>
              </a:rPr>
              <a:t> </a:t>
            </a:r>
          </a:p>
        </p:txBody>
      </p:sp>
    </p:spTree>
    <p:extLst>
      <p:ext uri="{BB962C8B-B14F-4D97-AF65-F5344CB8AC3E}">
        <p14:creationId xmlns:p14="http://schemas.microsoft.com/office/powerpoint/2010/main" val="3360103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6" descr="TOTAL DASHBOARD5">
            <a:extLst>
              <a:ext uri="{FF2B5EF4-FFF2-40B4-BE49-F238E27FC236}">
                <a16:creationId xmlns:a16="http://schemas.microsoft.com/office/drawing/2014/main" id="{148ADAC2-700E-6C7E-93E2-671D1CA1F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3280"/>
            <a:ext cx="12192000" cy="6014720"/>
          </a:xfrm>
          <a:prstGeom prst="rect">
            <a:avLst/>
          </a:prstGeom>
        </p:spPr>
      </p:pic>
      <p:sp>
        <p:nvSpPr>
          <p:cNvPr id="5" name="TextBox 4">
            <a:extLst>
              <a:ext uri="{FF2B5EF4-FFF2-40B4-BE49-F238E27FC236}">
                <a16:creationId xmlns:a16="http://schemas.microsoft.com/office/drawing/2014/main" id="{53D0949D-9F9F-D38D-19FA-AFF49FD60BBB}"/>
              </a:ext>
            </a:extLst>
          </p:cNvPr>
          <p:cNvSpPr txBox="1"/>
          <p:nvPr/>
        </p:nvSpPr>
        <p:spPr>
          <a:xfrm>
            <a:off x="599440" y="172720"/>
            <a:ext cx="881888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Harvesting Pattern Month wise for Varhedarna Village:</a:t>
            </a:r>
          </a:p>
        </p:txBody>
      </p:sp>
    </p:spTree>
    <p:extLst>
      <p:ext uri="{BB962C8B-B14F-4D97-AF65-F5344CB8AC3E}">
        <p14:creationId xmlns:p14="http://schemas.microsoft.com/office/powerpoint/2010/main" val="229076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TOTAL DASHBOARD4">
            <a:extLst>
              <a:ext uri="{FF2B5EF4-FFF2-40B4-BE49-F238E27FC236}">
                <a16:creationId xmlns:a16="http://schemas.microsoft.com/office/drawing/2014/main" id="{1971D824-0EBE-4760-B35E-3BABB5E99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80"/>
            <a:ext cx="12192000" cy="6309320"/>
          </a:xfrm>
          <a:prstGeom prst="rect">
            <a:avLst/>
          </a:prstGeom>
        </p:spPr>
      </p:pic>
      <p:sp>
        <p:nvSpPr>
          <p:cNvPr id="2" name="TextBox 1">
            <a:extLst>
              <a:ext uri="{FF2B5EF4-FFF2-40B4-BE49-F238E27FC236}">
                <a16:creationId xmlns:a16="http://schemas.microsoft.com/office/drawing/2014/main" id="{AD2D4392-9A46-20B1-4718-9F595D7E968B}"/>
              </a:ext>
            </a:extLst>
          </p:cNvPr>
          <p:cNvSpPr txBox="1"/>
          <p:nvPr/>
        </p:nvSpPr>
        <p:spPr>
          <a:xfrm>
            <a:off x="407368" y="116632"/>
            <a:ext cx="750824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Sowing  Pattern Month wise for Varhedarna Village:</a:t>
            </a:r>
            <a:endParaRPr lang="en-US" sz="2400" dirty="0">
              <a:solidFill>
                <a:srgbClr val="FFFF00"/>
              </a:solidFill>
            </a:endParaRPr>
          </a:p>
        </p:txBody>
      </p:sp>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367947-8F62-DA0C-FD35-2AB6C126ECA3}"/>
              </a:ext>
            </a:extLst>
          </p:cNvPr>
          <p:cNvPicPr>
            <a:picLocks noChangeAspect="1"/>
          </p:cNvPicPr>
          <p:nvPr/>
        </p:nvPicPr>
        <p:blipFill>
          <a:blip r:embed="rId2"/>
          <a:stretch>
            <a:fillRect/>
          </a:stretch>
        </p:blipFill>
        <p:spPr>
          <a:xfrm>
            <a:off x="1415480" y="476672"/>
            <a:ext cx="10081120" cy="2409695"/>
          </a:xfrm>
          <a:prstGeom prst="rect">
            <a:avLst/>
          </a:prstGeom>
          <a:ln>
            <a:solidFill>
              <a:schemeClr val="tx1"/>
            </a:solidFill>
          </a:ln>
        </p:spPr>
      </p:pic>
      <p:pic>
        <p:nvPicPr>
          <p:cNvPr id="5" name="Picture 4">
            <a:extLst>
              <a:ext uri="{FF2B5EF4-FFF2-40B4-BE49-F238E27FC236}">
                <a16:creationId xmlns:a16="http://schemas.microsoft.com/office/drawing/2014/main" id="{AC3000AB-686D-D7D1-7B99-1292DE58239B}"/>
              </a:ext>
            </a:extLst>
          </p:cNvPr>
          <p:cNvPicPr>
            <a:picLocks noChangeAspect="1"/>
          </p:cNvPicPr>
          <p:nvPr/>
        </p:nvPicPr>
        <p:blipFill>
          <a:blip r:embed="rId3"/>
          <a:stretch>
            <a:fillRect/>
          </a:stretch>
        </p:blipFill>
        <p:spPr>
          <a:xfrm>
            <a:off x="1431747" y="3645024"/>
            <a:ext cx="10208869" cy="2448272"/>
          </a:xfrm>
          <a:prstGeom prst="rect">
            <a:avLst/>
          </a:prstGeom>
          <a:ln>
            <a:solidFill>
              <a:schemeClr val="tx1"/>
            </a:solidFill>
          </a:ln>
        </p:spPr>
      </p:pic>
      <p:sp>
        <p:nvSpPr>
          <p:cNvPr id="3" name="TextBox 2">
            <a:extLst>
              <a:ext uri="{FF2B5EF4-FFF2-40B4-BE49-F238E27FC236}">
                <a16:creationId xmlns:a16="http://schemas.microsoft.com/office/drawing/2014/main" id="{DC7F039A-9314-9BD4-A97B-93BF8DE72FCC}"/>
              </a:ext>
            </a:extLst>
          </p:cNvPr>
          <p:cNvSpPr txBox="1"/>
          <p:nvPr/>
        </p:nvSpPr>
        <p:spPr>
          <a:xfrm>
            <a:off x="1919536" y="2996952"/>
            <a:ext cx="6575008"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Figure: Irrigation System Distribution in Varhedarna Village:</a:t>
            </a:r>
          </a:p>
        </p:txBody>
      </p:sp>
      <p:sp>
        <p:nvSpPr>
          <p:cNvPr id="12" name="TextBox 11">
            <a:extLst>
              <a:ext uri="{FF2B5EF4-FFF2-40B4-BE49-F238E27FC236}">
                <a16:creationId xmlns:a16="http://schemas.microsoft.com/office/drawing/2014/main" id="{2F65CE10-9952-E5A5-9507-8BF6CB034719}"/>
              </a:ext>
            </a:extLst>
          </p:cNvPr>
          <p:cNvSpPr txBox="1"/>
          <p:nvPr/>
        </p:nvSpPr>
        <p:spPr>
          <a:xfrm>
            <a:off x="1775520" y="6165304"/>
            <a:ext cx="7441768" cy="400110"/>
          </a:xfrm>
          <a:prstGeom prst="rect">
            <a:avLst/>
          </a:prstGeom>
          <a:noFill/>
        </p:spPr>
        <p:txBody>
          <a:bodyPr wrap="square">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Figure: Secondary Occupation Distribution in Varhedarna Village:</a:t>
            </a:r>
          </a:p>
        </p:txBody>
      </p:sp>
      <p:sp>
        <p:nvSpPr>
          <p:cNvPr id="4" name="Oval 3">
            <a:extLst>
              <a:ext uri="{FF2B5EF4-FFF2-40B4-BE49-F238E27FC236}">
                <a16:creationId xmlns:a16="http://schemas.microsoft.com/office/drawing/2014/main" id="{04207AD2-4912-A6B0-91FF-67C813D6DEC5}"/>
              </a:ext>
            </a:extLst>
          </p:cNvPr>
          <p:cNvSpPr/>
          <p:nvPr/>
        </p:nvSpPr>
        <p:spPr>
          <a:xfrm>
            <a:off x="407368" y="692696"/>
            <a:ext cx="50405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BC478F1D-E840-0B82-05F4-3688E7A16C53}"/>
              </a:ext>
            </a:extLst>
          </p:cNvPr>
          <p:cNvSpPr/>
          <p:nvPr/>
        </p:nvSpPr>
        <p:spPr>
          <a:xfrm>
            <a:off x="335360" y="3789040"/>
            <a:ext cx="50405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13835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A79E84-B8AA-27C5-3AEB-708B6BB4D5AB}"/>
              </a:ext>
            </a:extLst>
          </p:cNvPr>
          <p:cNvPicPr>
            <a:picLocks noChangeAspect="1"/>
          </p:cNvPicPr>
          <p:nvPr/>
        </p:nvPicPr>
        <p:blipFill>
          <a:blip r:embed="rId2"/>
          <a:stretch>
            <a:fillRect/>
          </a:stretch>
        </p:blipFill>
        <p:spPr>
          <a:xfrm>
            <a:off x="1199456" y="620688"/>
            <a:ext cx="10009112" cy="2232248"/>
          </a:xfrm>
          <a:prstGeom prst="rect">
            <a:avLst/>
          </a:prstGeom>
          <a:ln>
            <a:solidFill>
              <a:schemeClr val="tx1"/>
            </a:solidFill>
          </a:ln>
        </p:spPr>
      </p:pic>
      <p:sp>
        <p:nvSpPr>
          <p:cNvPr id="13" name="TextBox 12">
            <a:extLst>
              <a:ext uri="{FF2B5EF4-FFF2-40B4-BE49-F238E27FC236}">
                <a16:creationId xmlns:a16="http://schemas.microsoft.com/office/drawing/2014/main" id="{0BA8DFC5-602B-B378-D96A-753AA061752A}"/>
              </a:ext>
            </a:extLst>
          </p:cNvPr>
          <p:cNvSpPr txBox="1"/>
          <p:nvPr/>
        </p:nvSpPr>
        <p:spPr>
          <a:xfrm>
            <a:off x="2279576" y="3068960"/>
            <a:ext cx="7128792"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Figure: Categorization of Road Quality in Varhedarna Village</a:t>
            </a:r>
          </a:p>
        </p:txBody>
      </p:sp>
      <p:sp>
        <p:nvSpPr>
          <p:cNvPr id="15" name="TextBox 14">
            <a:extLst>
              <a:ext uri="{FF2B5EF4-FFF2-40B4-BE49-F238E27FC236}">
                <a16:creationId xmlns:a16="http://schemas.microsoft.com/office/drawing/2014/main" id="{3D031C46-7829-7C18-8251-0A084A81F73E}"/>
              </a:ext>
            </a:extLst>
          </p:cNvPr>
          <p:cNvSpPr txBox="1"/>
          <p:nvPr/>
        </p:nvSpPr>
        <p:spPr>
          <a:xfrm>
            <a:off x="1559496" y="4005065"/>
            <a:ext cx="6177280"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Geo-Portal Visualization:</a:t>
            </a:r>
          </a:p>
        </p:txBody>
      </p:sp>
      <p:sp>
        <p:nvSpPr>
          <p:cNvPr id="8" name="Oval 7">
            <a:extLst>
              <a:ext uri="{FF2B5EF4-FFF2-40B4-BE49-F238E27FC236}">
                <a16:creationId xmlns:a16="http://schemas.microsoft.com/office/drawing/2014/main" id="{D35F6062-2E71-450C-142D-AC1EAF23409B}"/>
              </a:ext>
            </a:extLst>
          </p:cNvPr>
          <p:cNvSpPr/>
          <p:nvPr/>
        </p:nvSpPr>
        <p:spPr>
          <a:xfrm>
            <a:off x="407368" y="692696"/>
            <a:ext cx="50405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 name="Oval 3">
            <a:extLst>
              <a:ext uri="{FF2B5EF4-FFF2-40B4-BE49-F238E27FC236}">
                <a16:creationId xmlns:a16="http://schemas.microsoft.com/office/drawing/2014/main" id="{DA28F9CA-B2F6-AAE1-2D57-61BDC86398A9}"/>
              </a:ext>
            </a:extLst>
          </p:cNvPr>
          <p:cNvSpPr/>
          <p:nvPr/>
        </p:nvSpPr>
        <p:spPr>
          <a:xfrm>
            <a:off x="839416" y="3917087"/>
            <a:ext cx="50405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 name="TextBox 1">
            <a:extLst>
              <a:ext uri="{FF2B5EF4-FFF2-40B4-BE49-F238E27FC236}">
                <a16:creationId xmlns:a16="http://schemas.microsoft.com/office/drawing/2014/main" id="{E477FE0D-94ED-1D7B-CA58-2CE4D6344FF4}"/>
              </a:ext>
            </a:extLst>
          </p:cNvPr>
          <p:cNvSpPr txBox="1"/>
          <p:nvPr/>
        </p:nvSpPr>
        <p:spPr>
          <a:xfrm>
            <a:off x="1559496" y="4493151"/>
            <a:ext cx="8136904" cy="646331"/>
          </a:xfrm>
          <a:prstGeom prst="rect">
            <a:avLst/>
          </a:prstGeom>
          <a:noFill/>
          <a:ln>
            <a:solidFill>
              <a:schemeClr val="bg1"/>
            </a:solidFill>
          </a:ln>
        </p:spPr>
        <p:txBody>
          <a:bodyPr wrap="square" rtlCol="0">
            <a:spAutoFit/>
          </a:bodyPr>
          <a:lstStyle/>
          <a:p>
            <a:r>
              <a:rPr lang="en-US" dirty="0">
                <a:solidFill>
                  <a:schemeClr val="tx2">
                    <a:lumMod val="10000"/>
                    <a:lumOff val="90000"/>
                  </a:schemeClr>
                </a:solidFill>
              </a:rPr>
              <a:t>https://public.tableau.com/app/profile/krishna.kakad/viz/BIG_DATAANLYTICS/TOTALDASHBOARD</a:t>
            </a:r>
          </a:p>
        </p:txBody>
      </p:sp>
    </p:spTree>
    <p:extLst>
      <p:ext uri="{BB962C8B-B14F-4D97-AF65-F5344CB8AC3E}">
        <p14:creationId xmlns:p14="http://schemas.microsoft.com/office/powerpoint/2010/main" val="295197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9536" y="0"/>
            <a:ext cx="8568952" cy="6858000"/>
          </a:xfrm>
        </p:spPr>
        <p:txBody>
          <a:bodyPr>
            <a:normAutofit/>
          </a:bodyPr>
          <a:lstStyle/>
          <a:p>
            <a:pPr marL="257175" marR="0" algn="ctr">
              <a:buNone/>
            </a:pPr>
            <a:r>
              <a:rPr lang="en-US" sz="2400" dirty="0">
                <a:solidFill>
                  <a:schemeClr val="bg1"/>
                </a:solidFill>
                <a:latin typeface="Times New Roman" pitchFamily="18" charset="0"/>
                <a:cs typeface="Times New Roman" pitchFamily="18" charset="0"/>
              </a:rPr>
              <a:t>A </a:t>
            </a:r>
            <a:br>
              <a:rPr lang="en-US" sz="2400" dirty="0">
                <a:solidFill>
                  <a:schemeClr val="bg1"/>
                </a:solidFill>
                <a:latin typeface="Times New Roman" pitchFamily="18" charset="0"/>
                <a:cs typeface="Times New Roman" pitchFamily="18" charset="0"/>
              </a:rPr>
            </a:br>
            <a:r>
              <a:rPr lang="en-US" sz="2400" dirty="0">
                <a:solidFill>
                  <a:schemeClr val="bg1"/>
                </a:solidFill>
                <a:latin typeface="Times New Roman" pitchFamily="18" charset="0"/>
                <a:cs typeface="Times New Roman" pitchFamily="18" charset="0"/>
              </a:rPr>
              <a:t>Presentation On </a:t>
            </a:r>
            <a:br>
              <a:rPr lang="en-US" sz="2400" dirty="0">
                <a:solidFill>
                  <a:srgbClr val="FFFF00"/>
                </a:solidFill>
                <a:latin typeface="Times New Roman" pitchFamily="18" charset="0"/>
                <a:cs typeface="Times New Roman" pitchFamily="18" charset="0"/>
              </a:rPr>
            </a:br>
            <a:r>
              <a:rPr lang="en-US" sz="2400" dirty="0">
                <a:solidFill>
                  <a:srgbClr val="FFFF00"/>
                </a:solidFill>
                <a:latin typeface="Times New Roman" pitchFamily="18" charset="0"/>
                <a:cs typeface="Times New Roman" pitchFamily="18" charset="0"/>
              </a:rPr>
              <a:t>Geo-BI Data Visualization</a:t>
            </a:r>
            <a:br>
              <a:rPr lang="en-US" sz="2400" dirty="0">
                <a:solidFill>
                  <a:srgbClr val="FFFF00"/>
                </a:solidFill>
                <a:latin typeface="Times New Roman" pitchFamily="18" charset="0"/>
                <a:cs typeface="Times New Roman" pitchFamily="18" charset="0"/>
              </a:rPr>
            </a:br>
            <a:br>
              <a:rPr lang="en-US" sz="2400" dirty="0">
                <a:solidFill>
                  <a:srgbClr val="FFFF00"/>
                </a:solidFill>
                <a:latin typeface="Times New Roman" pitchFamily="18" charset="0"/>
                <a:cs typeface="Times New Roman" pitchFamily="18" charset="0"/>
              </a:rPr>
            </a:br>
            <a:r>
              <a:rPr lang="en-US" sz="2400" b="1" dirty="0">
                <a:solidFill>
                  <a:schemeClr val="bg1"/>
                </a:solidFill>
                <a:latin typeface="Times New Roman" pitchFamily="18" charset="0"/>
                <a:cs typeface="Times New Roman" pitchFamily="18" charset="0"/>
              </a:rPr>
              <a:t>M.Sc. Agriculture Analytics</a:t>
            </a:r>
            <a:br>
              <a:rPr lang="en-US" sz="1800" b="1" dirty="0">
                <a:effectLst/>
                <a:latin typeface="Times New Roman" panose="02020603050405020304" pitchFamily="18" charset="0"/>
                <a:ea typeface="Times New Roman" panose="02020603050405020304" pitchFamily="18" charset="0"/>
              </a:rPr>
            </a:br>
            <a:br>
              <a:rPr lang="en-US" sz="2400" b="1" dirty="0">
                <a:solidFill>
                  <a:srgbClr val="FFFF00"/>
                </a:solidFill>
                <a:latin typeface="Times New Roman" pitchFamily="18" charset="0"/>
                <a:cs typeface="Times New Roman" pitchFamily="18" charset="0"/>
              </a:rPr>
            </a:br>
            <a:r>
              <a:rPr lang="en-US" sz="2400" i="1" dirty="0">
                <a:solidFill>
                  <a:srgbClr val="FFFF00"/>
                </a:solidFill>
                <a:latin typeface="Times New Roman" pitchFamily="18" charset="0"/>
                <a:cs typeface="Times New Roman" pitchFamily="18" charset="0"/>
              </a:rPr>
              <a:t>Presented by,</a:t>
            </a:r>
            <a:br>
              <a:rPr lang="en-US" sz="2400" dirty="0">
                <a:solidFill>
                  <a:srgbClr val="FFFF00"/>
                </a:solidFill>
                <a:latin typeface="Times New Roman" pitchFamily="18" charset="0"/>
                <a:cs typeface="Times New Roman" pitchFamily="18" charset="0"/>
              </a:rPr>
            </a:br>
            <a:r>
              <a:rPr lang="en-US" sz="2400" dirty="0">
                <a:solidFill>
                  <a:schemeClr val="bg1"/>
                </a:solidFill>
                <a:latin typeface="Times New Roman" pitchFamily="18" charset="0"/>
                <a:cs typeface="Times New Roman" pitchFamily="18" charset="0"/>
              </a:rPr>
              <a:t>Nidhi Chaudhary(202419004)</a:t>
            </a:r>
            <a:br>
              <a:rPr lang="en-US" sz="2400" dirty="0">
                <a:solidFill>
                  <a:schemeClr val="bg1"/>
                </a:solidFill>
                <a:latin typeface="Times New Roman" pitchFamily="18" charset="0"/>
                <a:cs typeface="Times New Roman" pitchFamily="18" charset="0"/>
              </a:rPr>
            </a:br>
            <a:r>
              <a:rPr lang="en-US" sz="2400" dirty="0">
                <a:solidFill>
                  <a:schemeClr val="bg1"/>
                </a:solidFill>
                <a:latin typeface="Times New Roman" pitchFamily="18" charset="0"/>
                <a:cs typeface="Times New Roman" pitchFamily="18" charset="0"/>
              </a:rPr>
              <a:t>Priyanka Thakor(202419013)</a:t>
            </a:r>
            <a:br>
              <a:rPr lang="en-US" sz="2400" dirty="0">
                <a:solidFill>
                  <a:schemeClr val="bg1"/>
                </a:solidFill>
                <a:latin typeface="Times New Roman" pitchFamily="18" charset="0"/>
                <a:cs typeface="Times New Roman" pitchFamily="18" charset="0"/>
              </a:rPr>
            </a:br>
            <a:r>
              <a:rPr lang="en-US" sz="2400" i="1" dirty="0">
                <a:solidFill>
                  <a:srgbClr val="FFFF00"/>
                </a:solidFill>
                <a:latin typeface="Times New Roman" pitchFamily="18" charset="0"/>
                <a:cs typeface="Times New Roman" pitchFamily="18" charset="0"/>
              </a:rPr>
              <a:t>Submitted  to,</a:t>
            </a:r>
            <a:br>
              <a:rPr lang="en-US" sz="2400" dirty="0">
                <a:solidFill>
                  <a:srgbClr val="FFFF00"/>
                </a:solidFill>
                <a:latin typeface="Times New Roman" pitchFamily="18" charset="0"/>
                <a:cs typeface="Times New Roman" pitchFamily="18" charset="0"/>
              </a:rPr>
            </a:br>
            <a:r>
              <a:rPr lang="en-US" sz="2700" b="1" dirty="0">
                <a:solidFill>
                  <a:schemeClr val="bg1"/>
                </a:solidFill>
                <a:latin typeface="Times New Roman" pitchFamily="18" charset="0"/>
                <a:cs typeface="Times New Roman" pitchFamily="18" charset="0"/>
              </a:rPr>
              <a:t>Dr. Kapil Oberoi</a:t>
            </a:r>
            <a:br>
              <a:rPr lang="en-US" sz="1800" b="1" dirty="0">
                <a:effectLst/>
                <a:latin typeface="Times New Roman" panose="02020603050405020304" pitchFamily="18" charset="0"/>
                <a:ea typeface="Times New Roman" panose="02020603050405020304" pitchFamily="18" charset="0"/>
              </a:rPr>
            </a:br>
            <a:r>
              <a:rPr lang="en-US" sz="2700" b="1" dirty="0">
                <a:solidFill>
                  <a:schemeClr val="bg1"/>
                </a:solidFill>
                <a:latin typeface="Times New Roman" pitchFamily="18" charset="0"/>
                <a:cs typeface="Times New Roman" pitchFamily="18" charset="0"/>
              </a:rPr>
              <a:t> (Geoinformatics Department)</a:t>
            </a:r>
            <a:br>
              <a:rPr lang="en-US" sz="2400" dirty="0">
                <a:solidFill>
                  <a:srgbClr val="FFFF00"/>
                </a:solidFill>
                <a:latin typeface="Times New Roman" pitchFamily="18" charset="0"/>
                <a:cs typeface="Times New Roman" pitchFamily="18" charset="0"/>
              </a:rPr>
            </a:br>
            <a:r>
              <a:rPr lang="en-US" sz="2400" dirty="0">
                <a:solidFill>
                  <a:srgbClr val="FFFF00"/>
                </a:solidFill>
                <a:latin typeface="Times New Roman" pitchFamily="18" charset="0"/>
                <a:cs typeface="Times New Roman" pitchFamily="18" charset="0"/>
              </a:rPr>
              <a:t>Indian Institute of Remote Sensing </a:t>
            </a:r>
            <a:br>
              <a:rPr lang="en-US" sz="2400" dirty="0">
                <a:solidFill>
                  <a:srgbClr val="FFFF00"/>
                </a:solidFill>
                <a:latin typeface="Times New Roman" pitchFamily="18" charset="0"/>
                <a:cs typeface="Times New Roman" pitchFamily="18" charset="0"/>
              </a:rPr>
            </a:br>
            <a:r>
              <a:rPr lang="en-US" sz="2400" dirty="0">
                <a:solidFill>
                  <a:srgbClr val="FFFF00"/>
                </a:solidFill>
                <a:latin typeface="Times New Roman" pitchFamily="18" charset="0"/>
                <a:cs typeface="Times New Roman" pitchFamily="18" charset="0"/>
              </a:rPr>
              <a:t>    Indian Space Research Organization</a:t>
            </a:r>
            <a:br>
              <a:rPr lang="en-US" sz="2400" dirty="0">
                <a:solidFill>
                  <a:srgbClr val="FFFF00"/>
                </a:solidFill>
                <a:latin typeface="Times New Roman" pitchFamily="18" charset="0"/>
                <a:cs typeface="Times New Roman" pitchFamily="18" charset="0"/>
              </a:rPr>
            </a:br>
            <a:r>
              <a:rPr lang="en-US" sz="2400" dirty="0">
                <a:solidFill>
                  <a:srgbClr val="FFFF00"/>
                </a:solidFill>
                <a:latin typeface="Times New Roman" pitchFamily="18" charset="0"/>
                <a:cs typeface="Times New Roman" pitchFamily="18" charset="0"/>
              </a:rPr>
              <a:t>May, 2025</a:t>
            </a:r>
            <a:endParaRPr lang="en-IN" sz="2400" dirty="0">
              <a:solidFill>
                <a:schemeClr val="bg1"/>
              </a:solidFill>
            </a:endParaRPr>
          </a:p>
        </p:txBody>
      </p:sp>
      <p:pic>
        <p:nvPicPr>
          <p:cNvPr id="3" name="Picture 2">
            <a:extLst>
              <a:ext uri="{FF2B5EF4-FFF2-40B4-BE49-F238E27FC236}">
                <a16:creationId xmlns:a16="http://schemas.microsoft.com/office/drawing/2014/main" id="{D014FDFD-BF61-1300-F304-17F4EAD3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7568" cy="2210863"/>
          </a:xfrm>
          <a:prstGeom prst="rect">
            <a:avLst/>
          </a:prstGeom>
        </p:spPr>
      </p:pic>
      <p:pic>
        <p:nvPicPr>
          <p:cNvPr id="8" name="Picture 7">
            <a:extLst>
              <a:ext uri="{FF2B5EF4-FFF2-40B4-BE49-F238E27FC236}">
                <a16:creationId xmlns:a16="http://schemas.microsoft.com/office/drawing/2014/main" id="{3AA1B28F-CDAD-06CE-4EF5-307C423CC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416" y="-1"/>
            <a:ext cx="2330613" cy="2146271"/>
          </a:xfrm>
          <a:prstGeom prst="rect">
            <a:avLst/>
          </a:prstGeom>
        </p:spPr>
      </p:pic>
    </p:spTree>
    <p:extLst>
      <p:ext uri="{BB962C8B-B14F-4D97-AF65-F5344CB8AC3E}">
        <p14:creationId xmlns:p14="http://schemas.microsoft.com/office/powerpoint/2010/main" val="3854395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FC81-956A-C2B4-A57A-78B2BE93C421}"/>
              </a:ext>
            </a:extLst>
          </p:cNvPr>
          <p:cNvSpPr>
            <a:spLocks noGrp="1"/>
          </p:cNvSpPr>
          <p:nvPr>
            <p:ph type="title"/>
          </p:nvPr>
        </p:nvSpPr>
        <p:spPr>
          <a:xfrm>
            <a:off x="1" y="0"/>
            <a:ext cx="6744072" cy="908720"/>
          </a:xfrm>
        </p:spPr>
        <p:txBody>
          <a:bodyPr/>
          <a:lstStyle/>
          <a:p>
            <a:r>
              <a:rPr lang="en-US" sz="2400" i="0" dirty="0">
                <a:solidFill>
                  <a:srgbClr val="FFFF00"/>
                </a:solidFill>
                <a:effectLst/>
                <a:latin typeface="Times New Roman" panose="02020603050405020304" pitchFamily="18" charset="0"/>
                <a:ea typeface="Times New Roman" panose="02020603050405020304" pitchFamily="18" charset="0"/>
              </a:rPr>
              <a:t>Power BI Visualization:</a:t>
            </a:r>
            <a:br>
              <a:rPr lang="en-US" sz="1800" i="1" dirty="0">
                <a:solidFill>
                  <a:srgbClr val="44546A"/>
                </a:solidFill>
                <a:effectLst/>
                <a:latin typeface="Times New Roman" panose="02020603050405020304" pitchFamily="18" charset="0"/>
                <a:ea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351694EE-47B8-8B00-97D9-C69F8A0EA10D}"/>
              </a:ext>
            </a:extLst>
          </p:cNvPr>
          <p:cNvPicPr>
            <a:picLocks noGrp="1" noChangeAspect="1"/>
          </p:cNvPicPr>
          <p:nvPr>
            <p:ph idx="1"/>
          </p:nvPr>
        </p:nvPicPr>
        <p:blipFill>
          <a:blip r:embed="rId2"/>
          <a:stretch>
            <a:fillRect/>
          </a:stretch>
        </p:blipFill>
        <p:spPr>
          <a:xfrm>
            <a:off x="263351" y="764704"/>
            <a:ext cx="5832647" cy="5544616"/>
          </a:xfrm>
          <a:prstGeom prst="rect">
            <a:avLst/>
          </a:prstGeom>
        </p:spPr>
      </p:pic>
      <p:sp>
        <p:nvSpPr>
          <p:cNvPr id="7" name="TextBox 6">
            <a:extLst>
              <a:ext uri="{FF2B5EF4-FFF2-40B4-BE49-F238E27FC236}">
                <a16:creationId xmlns:a16="http://schemas.microsoft.com/office/drawing/2014/main" id="{E09230D2-D693-94BC-51F7-A4EAF9FD50E4}"/>
              </a:ext>
            </a:extLst>
          </p:cNvPr>
          <p:cNvSpPr txBox="1"/>
          <p:nvPr/>
        </p:nvSpPr>
        <p:spPr>
          <a:xfrm>
            <a:off x="6095999" y="620688"/>
            <a:ext cx="6096000" cy="5632311"/>
          </a:xfrm>
          <a:prstGeom prst="rect">
            <a:avLst/>
          </a:prstGeom>
          <a:noFill/>
        </p:spPr>
        <p:txBody>
          <a:bodyPr wrap="square">
            <a:spAutoFit/>
          </a:bodyPr>
          <a:lstStyle/>
          <a:p>
            <a:r>
              <a:rPr lang="en-US" sz="2400" dirty="0">
                <a:solidFill>
                  <a:schemeClr val="bg1"/>
                </a:solidFill>
              </a:rPr>
              <a:t>In August 2023, a horizontal bar chart shows that SUGARCANE covered the largest land area, followed by CAULIFLOWER, CABBAGE, WHEAT, and SPINACH, though data quality issues like repeated entries, abbreviations, and blank values were noted. The August crop distribution pie chart reveals that the largest crop occupied 18.61% of the total area, with other major crops like WHEAT, TOMATO, SWEETCORN, and TAK contributing between 9–10%. In comparison, the January 2023 pie chart shows a more balanced distribution, with several crops each covering 8–12% of the area, indicating greater crop diversity during the winter season.,</a:t>
            </a:r>
          </a:p>
        </p:txBody>
      </p:sp>
    </p:spTree>
    <p:extLst>
      <p:ext uri="{BB962C8B-B14F-4D97-AF65-F5344CB8AC3E}">
        <p14:creationId xmlns:p14="http://schemas.microsoft.com/office/powerpoint/2010/main" val="3420795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FDB256-1C4F-FC92-7F0A-38EF2427DF4A}"/>
              </a:ext>
            </a:extLst>
          </p:cNvPr>
          <p:cNvSpPr txBox="1"/>
          <p:nvPr/>
        </p:nvSpPr>
        <p:spPr>
          <a:xfrm>
            <a:off x="294640" y="889338"/>
            <a:ext cx="10678160" cy="4678204"/>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The land cover as it appears on plots or polygons Sugarcane has been planted in more plots than other crops; data collection ,indicate that it makes up around 11.6% of the total area. The particular land cover percentages for each crop are as follows: 6.5%, 5.9%,5.6%,5.4%,4.0%,3.4%,2.9%,2.9%, and 2.6% for onions, tomatoes, grapes, cauliflower, wheat, cabbage, spinach, and onions, respectively.</a:t>
            </a:r>
          </a:p>
          <a:p>
            <a:pPr marL="342900" indent="-342900" algn="just">
              <a:buFont typeface="Arial" panose="020B0604020202020204" pitchFamily="34" charset="0"/>
              <a:buChar char="•"/>
            </a:pPr>
            <a:endParaRPr lang="en-US" sz="2000"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From previous cropped crops on the polygons Compared to other crops, cabbage had been planted in more plots; data gathering numbers show that it takes up around 6.5% of the total area. Here are some details broken down by crop for the land cover: Cauliflower, wheat, sugarcane spinach, cucumber, potatoes, coriander, and fallow land had respective yields of 6.4%, 5.0%,4.7%,4.3%,4.3%,3.6%,2.8%,2.3%, and 2.2%.</a:t>
            </a:r>
          </a:p>
          <a:p>
            <a:pPr marL="342900" indent="-342900" algn="just">
              <a:buFont typeface="Arial" panose="020B0604020202020204" pitchFamily="34" charset="0"/>
              <a:buChar char="•"/>
            </a:pPr>
            <a:endParaRPr lang="en-US" sz="2000"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Approximately 71.3% of farmers have installed drip irrigation systems, whereas 28.7% of people water their property using the traditional method of flooding in Varhedarna Village.</a:t>
            </a:r>
          </a:p>
          <a:p>
            <a:pPr algn="just"/>
            <a:endParaRPr lang="en-US" dirty="0"/>
          </a:p>
        </p:txBody>
      </p:sp>
      <p:sp>
        <p:nvSpPr>
          <p:cNvPr id="6" name="TextBox 5">
            <a:extLst>
              <a:ext uri="{FF2B5EF4-FFF2-40B4-BE49-F238E27FC236}">
                <a16:creationId xmlns:a16="http://schemas.microsoft.com/office/drawing/2014/main" id="{5EB8134A-2166-6E05-7EA6-30710914EB93}"/>
              </a:ext>
            </a:extLst>
          </p:cNvPr>
          <p:cNvSpPr txBox="1"/>
          <p:nvPr/>
        </p:nvSpPr>
        <p:spPr>
          <a:xfrm>
            <a:off x="623392" y="188640"/>
            <a:ext cx="4988560" cy="769441"/>
          </a:xfrm>
          <a:prstGeom prst="rect">
            <a:avLst/>
          </a:prstGeom>
          <a:noFill/>
        </p:spPr>
        <p:txBody>
          <a:bodyPr wrap="square" rtlCol="0">
            <a:spAutoFit/>
          </a:bodyPr>
          <a:lstStyle/>
          <a:p>
            <a:r>
              <a:rPr lang="en-US" sz="4400" b="1" dirty="0">
                <a:solidFill>
                  <a:srgbClr val="FFFF00"/>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55602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0B001B-B58F-3705-4C64-6C37CE823E60}"/>
              </a:ext>
            </a:extLst>
          </p:cNvPr>
          <p:cNvSpPr txBox="1"/>
          <p:nvPr/>
        </p:nvSpPr>
        <p:spPr>
          <a:xfrm>
            <a:off x="355600" y="941199"/>
            <a:ext cx="11125200" cy="1938992"/>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According to the data displayed, dairy shares around 65.5% of all other related occupations. The percentages for poultry and non-allied occupations are 19.9% and 10.9%, respectively.</a:t>
            </a:r>
          </a:p>
          <a:p>
            <a:pPr algn="just"/>
            <a:endParaRPr lang="en-US" sz="2000" dirty="0">
              <a:solidFill>
                <a:schemeClr val="bg1"/>
              </a:solidFill>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000" dirty="0">
                <a:solidFill>
                  <a:schemeClr val="bg1"/>
                </a:solidFill>
                <a:effectLst/>
                <a:latin typeface="Times New Roman" panose="02020603050405020304" pitchFamily="18" charset="0"/>
                <a:ea typeface="Times New Roman" panose="02020603050405020304" pitchFamily="18" charset="0"/>
              </a:rPr>
              <a:t>As per the presented statistics, the category of good roads accounts for approximately 71.3% of all other connected categories. The proportions of other people falling into the poor and intermediate categories are 10.9% and 16.0%, respectively. As a result, Varhedarna Village enjoys excellent access to the roads</a:t>
            </a:r>
            <a:r>
              <a:rPr lang="en-US" sz="20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2997614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647DEAA-6595-ED86-EBA1-EBAE53AFA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83"/>
            <a:ext cx="12192000" cy="6825335"/>
          </a:xfrm>
          <a:prstGeom prst="rect">
            <a:avLst/>
          </a:prstGeom>
        </p:spPr>
      </p:pic>
      <p:sp>
        <p:nvSpPr>
          <p:cNvPr id="9" name="Title 8">
            <a:extLst>
              <a:ext uri="{FF2B5EF4-FFF2-40B4-BE49-F238E27FC236}">
                <a16:creationId xmlns:a16="http://schemas.microsoft.com/office/drawing/2014/main" id="{082D64BF-D1FF-5F77-3694-175DBB8D4A5D}"/>
              </a:ext>
            </a:extLst>
          </p:cNvPr>
          <p:cNvSpPr>
            <a:spLocks noGrp="1"/>
          </p:cNvSpPr>
          <p:nvPr>
            <p:ph type="ctrTitle"/>
          </p:nvPr>
        </p:nvSpPr>
        <p:spPr>
          <a:xfrm>
            <a:off x="767408" y="620688"/>
            <a:ext cx="10363200" cy="1470025"/>
          </a:xfrm>
        </p:spPr>
        <p:txBody>
          <a:bodyPr>
            <a:noAutofit/>
          </a:bodyPr>
          <a:lstStyle/>
          <a:p>
            <a:r>
              <a:rPr lang="en-IN" sz="9600" b="1" dirty="0">
                <a:ln>
                  <a:solidFill>
                    <a:srgbClr val="002060"/>
                  </a:solidFill>
                </a:ln>
                <a:solidFill>
                  <a:schemeClr val="bg1"/>
                </a:solidFill>
                <a:effectLst>
                  <a:reflection blurRad="6350" stA="60000" endA="900" endPos="60000" dist="29997" dir="5400000" sy="-100000" algn="bl" rotWithShape="0"/>
                </a:effectLst>
                <a:latin typeface="Algerian" panose="04020705040A02060702" pitchFamily="82" charset="0"/>
              </a:rPr>
              <a:t>THANK</a:t>
            </a:r>
            <a:r>
              <a:rPr lang="en-IN" sz="9600" b="1" dirty="0">
                <a:solidFill>
                  <a:srgbClr val="FFFF00"/>
                </a:solidFill>
                <a:effectLst>
                  <a:reflection blurRad="6350" stA="60000" endA="900" endPos="60000" dist="29997" dir="5400000" sy="-100000" algn="bl" rotWithShape="0"/>
                </a:effectLst>
                <a:latin typeface="Algerian" panose="04020705040A02060702" pitchFamily="82" charset="0"/>
              </a:rPr>
              <a:t> </a:t>
            </a:r>
            <a:r>
              <a:rPr lang="en-IN" sz="9600" b="1" dirty="0">
                <a:ln>
                  <a:solidFill>
                    <a:srgbClr val="002060"/>
                  </a:solidFill>
                </a:ln>
                <a:solidFill>
                  <a:schemeClr val="bg1"/>
                </a:solidFill>
                <a:effectLst>
                  <a:reflection blurRad="6350" stA="60000" endA="900" endPos="60000" dist="29997" dir="5400000" sy="-100000" algn="bl" rotWithShape="0"/>
                </a:effectLst>
                <a:latin typeface="Algerian" panose="04020705040A02060702" pitchFamily="82" charset="0"/>
              </a:rPr>
              <a:t>YOU!</a:t>
            </a:r>
          </a:p>
        </p:txBody>
      </p:sp>
    </p:spTree>
    <p:extLst>
      <p:ext uri="{BB962C8B-B14F-4D97-AF65-F5344CB8AC3E}">
        <p14:creationId xmlns:p14="http://schemas.microsoft.com/office/powerpoint/2010/main" val="207147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695131" y="324322"/>
            <a:ext cx="10972800" cy="1143000"/>
          </a:xfrm>
        </p:spPr>
        <p:txBody>
          <a:bodyPr>
            <a:noAutofit/>
          </a:bodyPr>
          <a:lstStyle/>
          <a:p>
            <a:pPr algn="l"/>
            <a:r>
              <a:rPr lang="en-US" sz="4800" b="1" dirty="0">
                <a:solidFill>
                  <a:srgbClr val="FFFF00"/>
                </a:solidFill>
                <a:latin typeface="Times New Roman" panose="02020603050405020304" pitchFamily="18" charset="0"/>
                <a:cs typeface="Times New Roman" panose="02020603050405020304" pitchFamily="18" charset="0"/>
              </a:rPr>
              <a:t>Overview</a:t>
            </a:r>
            <a:r>
              <a:rPr lang="en-US" sz="4000" b="1" dirty="0">
                <a:solidFill>
                  <a:srgbClr val="FFFF00"/>
                </a:solidFill>
                <a:latin typeface="Times New Roman" panose="02020603050405020304" pitchFamily="18" charset="0"/>
                <a:cs typeface="Times New Roman" panose="02020603050405020304" pitchFamily="18" charset="0"/>
              </a:rPr>
              <a:t> </a:t>
            </a:r>
            <a:r>
              <a:rPr lang="en-US" sz="4800" b="1" dirty="0">
                <a:solidFill>
                  <a:srgbClr val="FFFF00"/>
                </a:solidFill>
                <a:latin typeface="Times New Roman" panose="02020603050405020304" pitchFamily="18" charset="0"/>
                <a:cs typeface="Times New Roman" panose="02020603050405020304" pitchFamily="18" charset="0"/>
              </a:rPr>
              <a:t>of</a:t>
            </a:r>
            <a:r>
              <a:rPr lang="en-US" sz="4000" b="1" dirty="0">
                <a:solidFill>
                  <a:srgbClr val="FFFF00"/>
                </a:solidFill>
                <a:latin typeface="Times New Roman" panose="02020603050405020304" pitchFamily="18" charset="0"/>
                <a:cs typeface="Times New Roman" panose="02020603050405020304" pitchFamily="18" charset="0"/>
              </a:rPr>
              <a:t> </a:t>
            </a:r>
            <a:r>
              <a:rPr lang="en-US" sz="4800" b="1" dirty="0">
                <a:solidFill>
                  <a:srgbClr val="FFFF00"/>
                </a:solidFill>
                <a:latin typeface="Times New Roman" panose="02020603050405020304" pitchFamily="18" charset="0"/>
                <a:cs typeface="Times New Roman" panose="02020603050405020304" pitchFamily="18" charset="0"/>
              </a:rPr>
              <a:t>Project</a:t>
            </a:r>
            <a:r>
              <a:rPr lang="en-US" sz="4000" b="1" dirty="0">
                <a:solidFill>
                  <a:srgbClr val="FFFF00"/>
                </a:solidFill>
                <a:latin typeface="Times New Roman" panose="02020603050405020304" pitchFamily="18" charset="0"/>
                <a:cs typeface="Times New Roman" panose="02020603050405020304" pitchFamily="18" charset="0"/>
              </a:rPr>
              <a:t> </a:t>
            </a:r>
          </a:p>
        </p:txBody>
      </p:sp>
      <p:grpSp>
        <p:nvGrpSpPr>
          <p:cNvPr id="132" name="Group 131"/>
          <p:cNvGrpSpPr/>
          <p:nvPr/>
        </p:nvGrpSpPr>
        <p:grpSpPr>
          <a:xfrm>
            <a:off x="407368" y="2275954"/>
            <a:ext cx="11449273" cy="3520718"/>
            <a:chOff x="1762568" y="3473952"/>
            <a:chExt cx="8992001" cy="1812226"/>
          </a:xfrm>
        </p:grpSpPr>
        <p:grpSp>
          <p:nvGrpSpPr>
            <p:cNvPr id="106" name="Group 105"/>
            <p:cNvGrpSpPr/>
            <p:nvPr/>
          </p:nvGrpSpPr>
          <p:grpSpPr>
            <a:xfrm>
              <a:off x="1762568" y="3473952"/>
              <a:ext cx="7481388" cy="1812226"/>
              <a:chOff x="784975" y="2093153"/>
              <a:chExt cx="7481388" cy="1812226"/>
            </a:xfrm>
          </p:grpSpPr>
          <p:grpSp>
            <p:nvGrpSpPr>
              <p:cNvPr id="107" name="Google Shape;913;p35"/>
              <p:cNvGrpSpPr/>
              <p:nvPr/>
            </p:nvGrpSpPr>
            <p:grpSpPr>
              <a:xfrm>
                <a:off x="882706" y="2093153"/>
                <a:ext cx="7238310" cy="327025"/>
                <a:chOff x="993218" y="2346515"/>
                <a:chExt cx="5232639" cy="236410"/>
              </a:xfrm>
            </p:grpSpPr>
            <p:sp>
              <p:nvSpPr>
                <p:cNvPr id="122" name="Google Shape;914;p35"/>
                <p:cNvSpPr/>
                <p:nvPr/>
              </p:nvSpPr>
              <p:spPr>
                <a:xfrm>
                  <a:off x="993218" y="2346850"/>
                  <a:ext cx="996875" cy="236075"/>
                </a:xfrm>
                <a:custGeom>
                  <a:avLst/>
                  <a:gdLst/>
                  <a:ahLst/>
                  <a:cxnLst/>
                  <a:rect l="l" t="t" r="r" b="b"/>
                  <a:pathLst>
                    <a:path w="39875" h="9443" extrusionOk="0">
                      <a:moveTo>
                        <a:pt x="0" y="0"/>
                      </a:moveTo>
                      <a:lnTo>
                        <a:pt x="39874" y="0"/>
                      </a:lnTo>
                      <a:lnTo>
                        <a:pt x="39874" y="9442"/>
                      </a:lnTo>
                      <a:lnTo>
                        <a:pt x="0" y="9442"/>
                      </a:lnTo>
                      <a:close/>
                    </a:path>
                  </a:pathLst>
                </a:custGeom>
                <a:solidFill>
                  <a:srgbClr val="EF9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a:t>
                  </a:r>
                  <a:r>
                    <a:rPr lang="en-US" dirty="0">
                      <a:solidFill>
                        <a:schemeClr val="bg1"/>
                      </a:solidFill>
                    </a:rPr>
                    <a:t> </a:t>
                  </a:r>
                  <a:r>
                    <a:rPr lang="en-US" sz="2400" dirty="0">
                      <a:solidFill>
                        <a:schemeClr val="bg1"/>
                      </a:solidFill>
                      <a:latin typeface="Times New Roman" panose="02020603050405020304" pitchFamily="18" charset="0"/>
                      <a:cs typeface="Times New Roman" panose="02020603050405020304" pitchFamily="18" charset="0"/>
                    </a:rPr>
                    <a:t>1</a:t>
                  </a:r>
                  <a:endParaRPr sz="2400" dirty="0">
                    <a:solidFill>
                      <a:schemeClr val="bg1"/>
                    </a:solidFill>
                    <a:latin typeface="Times New Roman" panose="02020603050405020304" pitchFamily="18" charset="0"/>
                    <a:cs typeface="Times New Roman" panose="02020603050405020304" pitchFamily="18" charset="0"/>
                  </a:endParaRPr>
                </a:p>
              </p:txBody>
            </p:sp>
            <p:sp>
              <p:nvSpPr>
                <p:cNvPr id="124" name="Google Shape;916;p35"/>
                <p:cNvSpPr/>
                <p:nvPr/>
              </p:nvSpPr>
              <p:spPr>
                <a:xfrm>
                  <a:off x="2072697" y="2346850"/>
                  <a:ext cx="1027825" cy="236075"/>
                </a:xfrm>
                <a:custGeom>
                  <a:avLst/>
                  <a:gdLst/>
                  <a:ahLst/>
                  <a:cxnLst/>
                  <a:rect l="l" t="t" r="r" b="b"/>
                  <a:pathLst>
                    <a:path w="41113" h="9443" extrusionOk="0">
                      <a:moveTo>
                        <a:pt x="0" y="0"/>
                      </a:moveTo>
                      <a:lnTo>
                        <a:pt x="41112" y="0"/>
                      </a:lnTo>
                      <a:lnTo>
                        <a:pt x="41112" y="9442"/>
                      </a:lnTo>
                      <a:lnTo>
                        <a:pt x="0" y="9442"/>
                      </a:lnTo>
                      <a:close/>
                    </a:path>
                  </a:pathLst>
                </a:custGeom>
                <a:solidFill>
                  <a:srgbClr val="D65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a:t>
                  </a:r>
                  <a:r>
                    <a:rPr lang="en-US" dirty="0"/>
                    <a:t> </a:t>
                  </a:r>
                  <a:r>
                    <a:rPr lang="en-US" sz="2400" b="1" dirty="0">
                      <a:solidFill>
                        <a:schemeClr val="bg1"/>
                      </a:solidFill>
                      <a:latin typeface="Times New Roman" panose="02020603050405020304" pitchFamily="18" charset="0"/>
                      <a:cs typeface="Times New Roman" panose="02020603050405020304" pitchFamily="18" charset="0"/>
                    </a:rPr>
                    <a:t>2</a:t>
                  </a:r>
                  <a:endParaRPr dirty="0">
                    <a:solidFill>
                      <a:schemeClr val="bg1"/>
                    </a:solidFill>
                  </a:endParaRPr>
                </a:p>
              </p:txBody>
            </p:sp>
            <p:sp>
              <p:nvSpPr>
                <p:cNvPr id="125" name="Google Shape;917;p35"/>
                <p:cNvSpPr/>
                <p:nvPr/>
              </p:nvSpPr>
              <p:spPr>
                <a:xfrm>
                  <a:off x="3186803" y="2346850"/>
                  <a:ext cx="1054025" cy="236075"/>
                </a:xfrm>
                <a:custGeom>
                  <a:avLst/>
                  <a:gdLst/>
                  <a:ahLst/>
                  <a:cxnLst/>
                  <a:rect l="l" t="t" r="r" b="b"/>
                  <a:pathLst>
                    <a:path w="42161" h="9443" extrusionOk="0">
                      <a:moveTo>
                        <a:pt x="0" y="0"/>
                      </a:moveTo>
                      <a:lnTo>
                        <a:pt x="42160" y="0"/>
                      </a:lnTo>
                      <a:lnTo>
                        <a:pt x="42160" y="9442"/>
                      </a:lnTo>
                      <a:lnTo>
                        <a:pt x="0" y="9442"/>
                      </a:lnTo>
                      <a:close/>
                    </a:path>
                  </a:pathLst>
                </a:custGeom>
                <a:solidFill>
                  <a:srgbClr val="AC4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 3</a:t>
                  </a:r>
                  <a:r>
                    <a:rPr lang="en-US" dirty="0"/>
                    <a:t> </a:t>
                  </a:r>
                  <a:endParaRPr dirty="0">
                    <a:solidFill>
                      <a:schemeClr val="bg1"/>
                    </a:solidFill>
                  </a:endParaRPr>
                </a:p>
              </p:txBody>
            </p:sp>
            <p:sp>
              <p:nvSpPr>
                <p:cNvPr id="126" name="Google Shape;918;p35"/>
                <p:cNvSpPr/>
                <p:nvPr/>
              </p:nvSpPr>
              <p:spPr>
                <a:xfrm>
                  <a:off x="4321292" y="2346515"/>
                  <a:ext cx="996875" cy="236075"/>
                </a:xfrm>
                <a:custGeom>
                  <a:avLst/>
                  <a:gdLst/>
                  <a:ahLst/>
                  <a:cxnLst/>
                  <a:rect l="l" t="t" r="r" b="b"/>
                  <a:pathLst>
                    <a:path w="39875" h="9443" extrusionOk="0">
                      <a:moveTo>
                        <a:pt x="0" y="0"/>
                      </a:moveTo>
                      <a:lnTo>
                        <a:pt x="39875" y="0"/>
                      </a:lnTo>
                      <a:lnTo>
                        <a:pt x="39875" y="9442"/>
                      </a:lnTo>
                      <a:lnTo>
                        <a:pt x="0" y="9442"/>
                      </a:lnTo>
                      <a:close/>
                    </a:path>
                  </a:pathLst>
                </a:custGeom>
                <a:solidFill>
                  <a:srgbClr val="B758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a:t>
                  </a:r>
                  <a:r>
                    <a:rPr lang="en-US" dirty="0">
                      <a:solidFill>
                        <a:schemeClr val="bg1"/>
                      </a:solidFill>
                    </a:rPr>
                    <a:t> </a:t>
                  </a:r>
                  <a:r>
                    <a:rPr lang="en-US" sz="2400" b="1" dirty="0">
                      <a:solidFill>
                        <a:schemeClr val="bg1"/>
                      </a:solidFill>
                      <a:latin typeface="Times New Roman" panose="02020603050405020304" pitchFamily="18" charset="0"/>
                      <a:cs typeface="Times New Roman" panose="02020603050405020304" pitchFamily="18" charset="0"/>
                    </a:rPr>
                    <a:t>4</a:t>
                  </a:r>
                  <a:endParaRPr sz="2400" b="1" dirty="0">
                    <a:solidFill>
                      <a:schemeClr val="bg1"/>
                    </a:solidFill>
                    <a:latin typeface="Times New Roman" panose="02020603050405020304" pitchFamily="18" charset="0"/>
                    <a:cs typeface="Times New Roman" panose="02020603050405020304" pitchFamily="18" charset="0"/>
                  </a:endParaRPr>
                </a:p>
              </p:txBody>
            </p:sp>
            <p:sp>
              <p:nvSpPr>
                <p:cNvPr id="127" name="Google Shape;919;p35"/>
                <p:cNvSpPr/>
                <p:nvPr/>
              </p:nvSpPr>
              <p:spPr>
                <a:xfrm>
                  <a:off x="5398632" y="2346850"/>
                  <a:ext cx="827225" cy="236075"/>
                </a:xfrm>
                <a:custGeom>
                  <a:avLst/>
                  <a:gdLst/>
                  <a:ahLst/>
                  <a:cxnLst/>
                  <a:rect l="l" t="t" r="r" b="b"/>
                  <a:pathLst>
                    <a:path w="33089" h="9443" extrusionOk="0">
                      <a:moveTo>
                        <a:pt x="1" y="0"/>
                      </a:moveTo>
                      <a:lnTo>
                        <a:pt x="33088" y="0"/>
                      </a:lnTo>
                      <a:lnTo>
                        <a:pt x="33088" y="9442"/>
                      </a:lnTo>
                      <a:lnTo>
                        <a:pt x="1" y="9442"/>
                      </a:lnTo>
                      <a:close/>
                    </a:path>
                  </a:pathLst>
                </a:custGeom>
                <a:solidFill>
                  <a:srgbClr val="A116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a:t>
                  </a:r>
                  <a:r>
                    <a:rPr lang="en-US" dirty="0"/>
                    <a:t> </a:t>
                  </a:r>
                  <a:r>
                    <a:rPr lang="en-US" sz="2400" b="1" dirty="0">
                      <a:solidFill>
                        <a:schemeClr val="bg1"/>
                      </a:solidFill>
                      <a:latin typeface="Times New Roman" panose="02020603050405020304" pitchFamily="18" charset="0"/>
                      <a:cs typeface="Times New Roman" panose="02020603050405020304" pitchFamily="18" charset="0"/>
                    </a:rPr>
                    <a:t>5</a:t>
                  </a:r>
                  <a:endParaRPr sz="2400" b="1" dirty="0">
                    <a:solidFill>
                      <a:schemeClr val="bg1"/>
                    </a:solidFill>
                    <a:latin typeface="Times New Roman" panose="02020603050405020304" pitchFamily="18" charset="0"/>
                    <a:cs typeface="Times New Roman" panose="02020603050405020304" pitchFamily="18" charset="0"/>
                  </a:endParaRPr>
                </a:p>
              </p:txBody>
            </p:sp>
          </p:grpSp>
          <p:sp>
            <p:nvSpPr>
              <p:cNvPr id="112" name="Google Shape;925;p35"/>
              <p:cNvSpPr/>
              <p:nvPr/>
            </p:nvSpPr>
            <p:spPr>
              <a:xfrm>
                <a:off x="923492" y="2521550"/>
                <a:ext cx="1331873"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Introduction</a:t>
                </a:r>
                <a:r>
                  <a:rPr lang="en-US" sz="1600" b="1" dirty="0">
                    <a:solidFill>
                      <a:schemeClr val="bg1"/>
                    </a:solidFill>
                    <a:latin typeface="Roboto"/>
                    <a:ea typeface="Roboto"/>
                    <a:cs typeface="Roboto"/>
                    <a:sym typeface="Roboto"/>
                  </a:rPr>
                  <a:t> </a:t>
                </a:r>
                <a:endParaRPr sz="1600" b="1" dirty="0">
                  <a:solidFill>
                    <a:schemeClr val="bg1"/>
                  </a:solidFill>
                  <a:latin typeface="Roboto"/>
                  <a:ea typeface="Roboto"/>
                  <a:cs typeface="Roboto"/>
                  <a:sym typeface="Roboto"/>
                </a:endParaRPr>
              </a:p>
            </p:txBody>
          </p:sp>
          <p:sp>
            <p:nvSpPr>
              <p:cNvPr id="113" name="Google Shape;926;p35"/>
              <p:cNvSpPr/>
              <p:nvPr/>
            </p:nvSpPr>
            <p:spPr>
              <a:xfrm>
                <a:off x="2449057" y="2521550"/>
                <a:ext cx="1389805"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Objectives</a:t>
                </a:r>
              </a:p>
            </p:txBody>
          </p:sp>
          <p:sp>
            <p:nvSpPr>
              <p:cNvPr id="114" name="Google Shape;927;p35"/>
              <p:cNvSpPr/>
              <p:nvPr/>
            </p:nvSpPr>
            <p:spPr>
              <a:xfrm>
                <a:off x="3943172" y="2521550"/>
                <a:ext cx="1479187"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Study</a:t>
                </a:r>
                <a:r>
                  <a:rPr lang="en-US" sz="1600" b="1" dirty="0">
                    <a:solidFill>
                      <a:schemeClr val="accent3"/>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Area</a:t>
                </a:r>
                <a:r>
                  <a:rPr lang="en-US" sz="1600" b="1" dirty="0">
                    <a:solidFill>
                      <a:schemeClr val="accent3"/>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and</a:t>
                </a:r>
                <a:r>
                  <a:rPr lang="en-US" sz="1600" b="1" dirty="0">
                    <a:solidFill>
                      <a:schemeClr val="accent3"/>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Datasets</a:t>
                </a:r>
                <a:r>
                  <a:rPr lang="en-US" sz="1600" b="1" dirty="0">
                    <a:solidFill>
                      <a:schemeClr val="accent3"/>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Used</a:t>
                </a:r>
                <a:r>
                  <a:rPr lang="en-US" sz="1600" b="1" dirty="0">
                    <a:solidFill>
                      <a:schemeClr val="accent3"/>
                    </a:solidFill>
                    <a:latin typeface="Roboto"/>
                    <a:ea typeface="Roboto"/>
                    <a:cs typeface="Roboto"/>
                    <a:sym typeface="Roboto"/>
                  </a:rPr>
                  <a:t> </a:t>
                </a:r>
                <a:endParaRPr sz="1600" b="1" dirty="0">
                  <a:solidFill>
                    <a:schemeClr val="accent3"/>
                  </a:solidFill>
                  <a:latin typeface="Roboto"/>
                  <a:ea typeface="Roboto"/>
                  <a:cs typeface="Roboto"/>
                  <a:sym typeface="Roboto"/>
                </a:endParaRPr>
              </a:p>
            </p:txBody>
          </p:sp>
          <p:sp>
            <p:nvSpPr>
              <p:cNvPr id="115" name="Google Shape;928;p35"/>
              <p:cNvSpPr/>
              <p:nvPr/>
            </p:nvSpPr>
            <p:spPr>
              <a:xfrm>
                <a:off x="5537966" y="2521550"/>
                <a:ext cx="129823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Methodology</a:t>
                </a:r>
                <a:r>
                  <a:rPr lang="en-US" sz="1600" b="1" dirty="0">
                    <a:solidFill>
                      <a:schemeClr val="accent2"/>
                    </a:solidFill>
                    <a:latin typeface="Roboto"/>
                    <a:ea typeface="Roboto"/>
                    <a:cs typeface="Roboto"/>
                    <a:sym typeface="Roboto"/>
                  </a:rPr>
                  <a:t> </a:t>
                </a:r>
                <a:endParaRPr sz="1600" b="1" dirty="0">
                  <a:solidFill>
                    <a:schemeClr val="accent2"/>
                  </a:solidFill>
                  <a:latin typeface="Roboto"/>
                  <a:ea typeface="Roboto"/>
                  <a:cs typeface="Roboto"/>
                  <a:sym typeface="Roboto"/>
                </a:endParaRPr>
              </a:p>
            </p:txBody>
          </p:sp>
          <p:sp>
            <p:nvSpPr>
              <p:cNvPr id="116" name="Google Shape;929;p35"/>
              <p:cNvSpPr/>
              <p:nvPr/>
            </p:nvSpPr>
            <p:spPr>
              <a:xfrm>
                <a:off x="6989947" y="2521550"/>
                <a:ext cx="1146979"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Result</a:t>
                </a:r>
                <a:r>
                  <a:rPr lang="en-US" sz="1600" b="1" dirty="0">
                    <a:solidFill>
                      <a:schemeClr val="accent1"/>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and</a:t>
                </a:r>
                <a:r>
                  <a:rPr lang="en-US" sz="1600" b="1" dirty="0">
                    <a:solidFill>
                      <a:schemeClr val="accent1"/>
                    </a:solidFill>
                    <a:latin typeface="Roboto"/>
                    <a:ea typeface="Roboto"/>
                    <a:cs typeface="Roboto"/>
                    <a:sym typeface="Roboto"/>
                  </a:rPr>
                  <a:t> </a:t>
                </a: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Discussion</a:t>
                </a:r>
                <a:r>
                  <a:rPr lang="en-US" sz="1600" b="1" dirty="0">
                    <a:solidFill>
                      <a:schemeClr val="accent1"/>
                    </a:solidFill>
                    <a:latin typeface="Roboto"/>
                    <a:ea typeface="Roboto"/>
                    <a:cs typeface="Roboto"/>
                    <a:sym typeface="Roboto"/>
                  </a:rPr>
                  <a:t> </a:t>
                </a:r>
                <a:endParaRPr sz="1600" b="1" dirty="0">
                  <a:solidFill>
                    <a:schemeClr val="accent1"/>
                  </a:solidFill>
                  <a:latin typeface="Roboto"/>
                  <a:ea typeface="Roboto"/>
                  <a:cs typeface="Roboto"/>
                  <a:sym typeface="Roboto"/>
                </a:endParaRPr>
              </a:p>
            </p:txBody>
          </p:sp>
          <p:sp>
            <p:nvSpPr>
              <p:cNvPr id="117" name="Google Shape;930;p35"/>
              <p:cNvSpPr txBox="1"/>
              <p:nvPr/>
            </p:nvSpPr>
            <p:spPr>
              <a:xfrm>
                <a:off x="784975" y="2998779"/>
                <a:ext cx="1556700" cy="90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 overview of  project</a:t>
                </a:r>
                <a:endParaRPr dirty="0">
                  <a:solidFill>
                    <a:schemeClr val="bg1"/>
                  </a:solidFill>
                  <a:latin typeface="Times New Roman" panose="02020603050405020304" pitchFamily="18" charset="0"/>
                  <a:ea typeface="Roboto"/>
                  <a:cs typeface="Times New Roman" panose="02020603050405020304" pitchFamily="18" charset="0"/>
                  <a:sym typeface="Roboto"/>
                </a:endParaRPr>
              </a:p>
            </p:txBody>
          </p:sp>
          <p:sp>
            <p:nvSpPr>
              <p:cNvPr id="118" name="Google Shape;931;p35"/>
              <p:cNvSpPr txBox="1"/>
              <p:nvPr/>
            </p:nvSpPr>
            <p:spPr>
              <a:xfrm>
                <a:off x="3829525" y="2988543"/>
                <a:ext cx="1556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Details</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of</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Datasets</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and</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Location</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used</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in</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this project</a:t>
                </a:r>
                <a:endParaRPr sz="1200" dirty="0">
                  <a:solidFill>
                    <a:schemeClr val="bg1"/>
                  </a:solidFill>
                  <a:latin typeface="Roboto"/>
                  <a:ea typeface="Roboto"/>
                  <a:cs typeface="Roboto"/>
                  <a:sym typeface="Roboto"/>
                </a:endParaRPr>
              </a:p>
            </p:txBody>
          </p:sp>
          <p:sp>
            <p:nvSpPr>
              <p:cNvPr id="119" name="Google Shape;932;p35"/>
              <p:cNvSpPr txBox="1"/>
              <p:nvPr/>
            </p:nvSpPr>
            <p:spPr>
              <a:xfrm>
                <a:off x="5375125" y="2988543"/>
                <a:ext cx="1556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Description</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of</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the</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methods</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and</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formulae</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used</a:t>
                </a:r>
                <a:endParaRPr dirty="0">
                  <a:solidFill>
                    <a:schemeClr val="bg1"/>
                  </a:solidFill>
                  <a:latin typeface="Times New Roman" panose="02020603050405020304" pitchFamily="18" charset="0"/>
                  <a:ea typeface="Roboto"/>
                  <a:cs typeface="Times New Roman" panose="02020603050405020304" pitchFamily="18" charset="0"/>
                  <a:sym typeface="Roboto"/>
                </a:endParaRPr>
              </a:p>
            </p:txBody>
          </p:sp>
          <p:sp>
            <p:nvSpPr>
              <p:cNvPr id="120" name="Google Shape;933;p35"/>
              <p:cNvSpPr txBox="1"/>
              <p:nvPr/>
            </p:nvSpPr>
            <p:spPr>
              <a:xfrm>
                <a:off x="6874075" y="2988543"/>
                <a:ext cx="1392288"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Explanations</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for</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the</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obtained</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results</a:t>
                </a:r>
                <a:endParaRPr dirty="0">
                  <a:solidFill>
                    <a:schemeClr val="bg1"/>
                  </a:solidFill>
                  <a:latin typeface="Times New Roman" panose="02020603050405020304" pitchFamily="18" charset="0"/>
                  <a:ea typeface="Roboto"/>
                  <a:cs typeface="Times New Roman" panose="02020603050405020304" pitchFamily="18" charset="0"/>
                  <a:sym typeface="Roboto"/>
                </a:endParaRPr>
              </a:p>
            </p:txBody>
          </p:sp>
          <p:sp>
            <p:nvSpPr>
              <p:cNvPr id="121" name="Google Shape;934;p35"/>
              <p:cNvSpPr txBox="1"/>
              <p:nvPr/>
            </p:nvSpPr>
            <p:spPr>
              <a:xfrm>
                <a:off x="2330574" y="2988543"/>
                <a:ext cx="1556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Objectives of project</a:t>
                </a:r>
                <a:endParaRPr dirty="0">
                  <a:solidFill>
                    <a:schemeClr val="bg1"/>
                  </a:solidFill>
                  <a:latin typeface="Times New Roman" panose="02020603050405020304" pitchFamily="18" charset="0"/>
                  <a:ea typeface="Roboto"/>
                  <a:cs typeface="Times New Roman" panose="02020603050405020304" pitchFamily="18" charset="0"/>
                  <a:sym typeface="Roboto"/>
                </a:endParaRPr>
              </a:p>
            </p:txBody>
          </p:sp>
        </p:grpSp>
        <p:sp>
          <p:nvSpPr>
            <p:cNvPr id="128" name="Google Shape;919;p35"/>
            <p:cNvSpPr/>
            <p:nvPr/>
          </p:nvSpPr>
          <p:spPr>
            <a:xfrm>
              <a:off x="9243956" y="3474424"/>
              <a:ext cx="1144300" cy="326562"/>
            </a:xfrm>
            <a:custGeom>
              <a:avLst/>
              <a:gdLst/>
              <a:ahLst/>
              <a:cxnLst/>
              <a:rect l="l" t="t" r="r" b="b"/>
              <a:pathLst>
                <a:path w="33089" h="9443" extrusionOk="0">
                  <a:moveTo>
                    <a:pt x="1" y="0"/>
                  </a:moveTo>
                  <a:lnTo>
                    <a:pt x="33088" y="0"/>
                  </a:lnTo>
                  <a:lnTo>
                    <a:pt x="33088" y="9442"/>
                  </a:lnTo>
                  <a:lnTo>
                    <a:pt x="1" y="9442"/>
                  </a:lnTo>
                  <a:close/>
                </a:path>
              </a:pathLst>
            </a:cu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latin typeface="Times New Roman" panose="02020603050405020304" pitchFamily="18" charset="0"/>
                  <a:cs typeface="Times New Roman" panose="02020603050405020304" pitchFamily="18" charset="0"/>
                </a:rPr>
                <a:t>Step</a:t>
              </a:r>
              <a:r>
                <a:rPr lang="en-US" dirty="0"/>
                <a:t> </a:t>
              </a:r>
              <a:r>
                <a:rPr lang="en-US" sz="2400" b="1" dirty="0">
                  <a:solidFill>
                    <a:schemeClr val="bg1"/>
                  </a:solidFill>
                  <a:latin typeface="Times New Roman" panose="02020603050405020304" pitchFamily="18" charset="0"/>
                  <a:cs typeface="Times New Roman" panose="02020603050405020304" pitchFamily="18" charset="0"/>
                </a:rPr>
                <a:t>6</a:t>
              </a:r>
              <a:endParaRPr sz="2400" b="1" dirty="0">
                <a:solidFill>
                  <a:schemeClr val="bg1"/>
                </a:solidFill>
                <a:latin typeface="Times New Roman" panose="02020603050405020304" pitchFamily="18" charset="0"/>
                <a:cs typeface="Times New Roman" panose="02020603050405020304" pitchFamily="18" charset="0"/>
              </a:endParaRPr>
            </a:p>
          </p:txBody>
        </p:sp>
        <p:sp>
          <p:nvSpPr>
            <p:cNvPr id="130" name="Google Shape;929;p35"/>
            <p:cNvSpPr/>
            <p:nvPr/>
          </p:nvSpPr>
          <p:spPr>
            <a:xfrm>
              <a:off x="9227625" y="3902349"/>
              <a:ext cx="119444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1"/>
                  </a:solidFill>
                  <a:latin typeface="Times New Roman" panose="02020603050405020304" pitchFamily="18" charset="0"/>
                  <a:ea typeface="Roboto"/>
                  <a:cs typeface="Times New Roman" panose="02020603050405020304" pitchFamily="18" charset="0"/>
                  <a:sym typeface="Roboto"/>
                </a:rPr>
                <a:t>Conclusions</a:t>
              </a:r>
              <a:endParaRPr sz="2000" b="1" dirty="0">
                <a:solidFill>
                  <a:schemeClr val="bg1"/>
                </a:solidFill>
                <a:latin typeface="Times New Roman" panose="02020603050405020304" pitchFamily="18" charset="0"/>
                <a:ea typeface="Roboto"/>
                <a:cs typeface="Times New Roman" panose="02020603050405020304" pitchFamily="18" charset="0"/>
                <a:sym typeface="Roboto"/>
              </a:endParaRPr>
            </a:p>
          </p:txBody>
        </p:sp>
        <p:sp>
          <p:nvSpPr>
            <p:cNvPr id="131" name="Google Shape;933;p35"/>
            <p:cNvSpPr txBox="1"/>
            <p:nvPr/>
          </p:nvSpPr>
          <p:spPr>
            <a:xfrm>
              <a:off x="9197869" y="4369342"/>
              <a:ext cx="1556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latin typeface="Times New Roman" panose="02020603050405020304" pitchFamily="18" charset="0"/>
                  <a:ea typeface="Roboto"/>
                  <a:cs typeface="Times New Roman" panose="02020603050405020304" pitchFamily="18" charset="0"/>
                  <a:sym typeface="Roboto"/>
                </a:rPr>
                <a:t>Output</a:t>
              </a:r>
              <a:r>
                <a:rPr lang="en-US" sz="1200" dirty="0">
                  <a:solidFill>
                    <a:schemeClr val="bg1"/>
                  </a:solidFill>
                  <a:latin typeface="Roboto"/>
                  <a:ea typeface="Roboto"/>
                  <a:cs typeface="Roboto"/>
                  <a:sym typeface="Roboto"/>
                </a:rPr>
                <a:t> </a:t>
              </a:r>
              <a:r>
                <a:rPr lang="en-US" dirty="0">
                  <a:solidFill>
                    <a:schemeClr val="bg1"/>
                  </a:solidFill>
                  <a:latin typeface="Times New Roman" panose="02020603050405020304" pitchFamily="18" charset="0"/>
                  <a:ea typeface="Roboto"/>
                  <a:cs typeface="Times New Roman" panose="02020603050405020304" pitchFamily="18" charset="0"/>
                  <a:sym typeface="Roboto"/>
                </a:rPr>
                <a:t>of Project</a:t>
              </a:r>
              <a:r>
                <a:rPr lang="en-US" sz="1200" dirty="0">
                  <a:solidFill>
                    <a:schemeClr val="bg1"/>
                  </a:solidFill>
                  <a:latin typeface="Roboto"/>
                  <a:ea typeface="Roboto"/>
                  <a:cs typeface="Roboto"/>
                  <a:sym typeface="Roboto"/>
                </a:rPr>
                <a:t> </a:t>
              </a:r>
              <a:r>
                <a:rPr lang="en-US" sz="1200" dirty="0">
                  <a:solidFill>
                    <a:schemeClr val="bg1"/>
                  </a:solidFill>
                  <a:latin typeface="Times New Roman" panose="02020603050405020304" pitchFamily="18" charset="0"/>
                  <a:ea typeface="Roboto"/>
                  <a:cs typeface="Times New Roman" panose="02020603050405020304" pitchFamily="18" charset="0"/>
                  <a:sym typeface="Roboto"/>
                </a:rPr>
                <a:t> </a:t>
              </a:r>
              <a:r>
                <a:rPr lang="en-US" sz="1200" dirty="0">
                  <a:solidFill>
                    <a:schemeClr val="bg1"/>
                  </a:solidFill>
                  <a:latin typeface="Roboto"/>
                  <a:ea typeface="Roboto"/>
                  <a:cs typeface="Roboto"/>
                  <a:sym typeface="Roboto"/>
                </a:rPr>
                <a:t> </a:t>
              </a:r>
              <a:endParaRPr sz="1200" dirty="0">
                <a:solidFill>
                  <a:schemeClr val="bg1"/>
                </a:solidFill>
                <a:latin typeface="Roboto"/>
                <a:ea typeface="Roboto"/>
                <a:cs typeface="Roboto"/>
                <a:sym typeface="Roboto"/>
              </a:endParaRPr>
            </a:p>
          </p:txBody>
        </p:sp>
      </p:grpSp>
    </p:spTree>
    <p:extLst>
      <p:ext uri="{BB962C8B-B14F-4D97-AF65-F5344CB8AC3E}">
        <p14:creationId xmlns:p14="http://schemas.microsoft.com/office/powerpoint/2010/main" val="2623170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solidFill>
                  <a:srgbClr val="FFFF00"/>
                </a:solidFill>
                <a:latin typeface="Times New Roman" panose="02020603050405020304" pitchFamily="18" charset="0"/>
                <a:cs typeface="Times New Roman" panose="02020603050405020304" pitchFamily="18" charset="0"/>
              </a:rPr>
              <a:t>Introduction</a:t>
            </a:r>
            <a:r>
              <a:rPr lang="en-US" sz="4000" b="1" dirty="0">
                <a:solidFill>
                  <a:srgbClr val="FFFF00"/>
                </a:solidFill>
                <a:latin typeface="Times New Roman" panose="02020603050405020304" pitchFamily="18" charset="0"/>
                <a:cs typeface="Times New Roman" panose="02020603050405020304" pitchFamily="18" charset="0"/>
              </a:rPr>
              <a:t> </a:t>
            </a:r>
          </a:p>
        </p:txBody>
      </p:sp>
      <p:sp>
        <p:nvSpPr>
          <p:cNvPr id="5" name="Content Placeholder 4"/>
          <p:cNvSpPr>
            <a:spLocks noGrp="1"/>
          </p:cNvSpPr>
          <p:nvPr>
            <p:ph idx="1"/>
          </p:nvPr>
        </p:nvSpPr>
        <p:spPr/>
        <p:txBody>
          <a:bodyPr>
            <a:normAutofit/>
          </a:bodyPr>
          <a:lstStyle/>
          <a:p>
            <a:pPr marL="0" indent="0" algn="just">
              <a:buNone/>
            </a:pPr>
            <a:r>
              <a:rPr lang="en-IN" sz="20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This project introduces Varhedarna village's method of cropping and harvesting pattern, irrigation and farmer’s supplementary livelihood.  which allows one to forecast the harvesting date based on the crop's life cycle. Following the date prediction, the dates are broken down into months, making it simple to determine which crops should be harvested on the approaching dates. Additionally, statistical analysis of the gathered data is provided on an open-access online platform. The main goal of this </a:t>
            </a:r>
            <a:r>
              <a:rPr lang="en-US" sz="2800" dirty="0">
                <a:solidFill>
                  <a:schemeClr val="bg1"/>
                </a:solidFill>
                <a:latin typeface="Times New Roman" panose="02020603050405020304" pitchFamily="18" charset="0"/>
                <a:ea typeface="Times New Roman" panose="02020603050405020304" pitchFamily="18" charset="0"/>
              </a:rPr>
              <a:t>project</a:t>
            </a:r>
            <a:r>
              <a:rPr lang="en-US" sz="2800" dirty="0">
                <a:solidFill>
                  <a:schemeClr val="bg1"/>
                </a:solidFill>
                <a:effectLst/>
                <a:latin typeface="Times New Roman" panose="02020603050405020304" pitchFamily="18" charset="0"/>
                <a:ea typeface="Times New Roman" panose="02020603050405020304" pitchFamily="18" charset="0"/>
              </a:rPr>
              <a:t> is to visualize agricultural data using programming and other approaches and apply it to the actual world, which will help farmers and crop supply </a:t>
            </a:r>
            <a:r>
              <a:rPr lang="en-US" sz="2800" dirty="0">
                <a:solidFill>
                  <a:schemeClr val="bg1"/>
                </a:solidFill>
                <a:latin typeface="Times New Roman" panose="02020603050405020304" pitchFamily="18" charset="0"/>
                <a:ea typeface="Times New Roman" panose="02020603050405020304" pitchFamily="18" charset="0"/>
              </a:rPr>
              <a:t>and crop visualization.</a:t>
            </a:r>
            <a:endParaRPr lang="en-US" sz="2800" dirty="0">
              <a:solidFill>
                <a:schemeClr val="bg1"/>
              </a:solidFill>
              <a:effectLst/>
              <a:latin typeface="Times New Roman" panose="02020603050405020304" pitchFamily="18" charset="0"/>
              <a:ea typeface="Times New Roman" panose="02020603050405020304" pitchFamily="18" charset="0"/>
            </a:endParaRPr>
          </a:p>
          <a:p>
            <a:pPr marL="0" indent="0" algn="just">
              <a:buNone/>
            </a:pP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78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22114"/>
          </a:xfrm>
        </p:spPr>
        <p:txBody>
          <a:bodyPr>
            <a:normAutofit/>
          </a:bodyPr>
          <a:lstStyle/>
          <a:p>
            <a:pPr algn="l"/>
            <a:r>
              <a:rPr lang="en-IN" sz="4800" b="1" dirty="0">
                <a:solidFill>
                  <a:srgbClr val="FFFF00"/>
                </a:solidFill>
                <a:latin typeface="Times New Roman" panose="02020603050405020304" pitchFamily="18" charset="0"/>
                <a:cs typeface="Times New Roman" panose="02020603050405020304" pitchFamily="18" charset="0"/>
              </a:rPr>
              <a:t>Objectives</a:t>
            </a:r>
            <a:r>
              <a:rPr lang="en-IN" sz="4000" b="1" dirty="0">
                <a:solidFill>
                  <a:schemeClr val="bg1"/>
                </a:solidFill>
                <a:latin typeface="Times New Roman" pitchFamily="18" charset="0"/>
                <a:cs typeface="Times New Roman" pitchFamily="18" charset="0"/>
              </a:rPr>
              <a:t> </a:t>
            </a:r>
          </a:p>
        </p:txBody>
      </p:sp>
      <p:sp>
        <p:nvSpPr>
          <p:cNvPr id="3" name="Content Placeholder 2"/>
          <p:cNvSpPr>
            <a:spLocks noGrp="1"/>
          </p:cNvSpPr>
          <p:nvPr>
            <p:ph idx="1"/>
          </p:nvPr>
        </p:nvSpPr>
        <p:spPr>
          <a:xfrm>
            <a:off x="609600" y="1412776"/>
            <a:ext cx="10972800" cy="5026570"/>
          </a:xfrm>
        </p:spPr>
        <p:txBody>
          <a:bodyPr>
            <a:noAutofit/>
          </a:bodyPr>
          <a:lstStyle/>
          <a:p>
            <a:pPr marR="0" lvl="0" algn="just">
              <a:lnSpc>
                <a:spcPct val="150000"/>
              </a:lnSpc>
              <a:spcBef>
                <a:spcPts val="0"/>
              </a:spcBef>
              <a:spcAft>
                <a:spcPts val="0"/>
              </a:spcAft>
              <a:buFont typeface="Wingdings" panose="05000000000000000000" pitchFamily="2" charset="2"/>
              <a:buChar char="Ø"/>
            </a:pPr>
            <a:r>
              <a:rPr lang="en-US" sz="2400" b="1" dirty="0">
                <a:solidFill>
                  <a:schemeClr val="bg1"/>
                </a:solidFill>
                <a:effectLst/>
                <a:latin typeface="Times New Roman" panose="02020603050405020304" pitchFamily="18" charset="0"/>
                <a:ea typeface="Times New Roman" panose="02020603050405020304" pitchFamily="18" charset="0"/>
              </a:rPr>
              <a:t>To digitize the village of Varhedarna and split Survey No. plots into smaller polygons based on farm size using Google satellite image.</a:t>
            </a:r>
          </a:p>
          <a:p>
            <a:pPr lvl="0" algn="just">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To </a:t>
            </a:r>
            <a:r>
              <a:rPr lang="en-US" sz="2400" b="1" dirty="0">
                <a:solidFill>
                  <a:schemeClr val="bg1"/>
                </a:solidFill>
                <a:effectLst/>
                <a:latin typeface="Times New Roman" panose="02020603050405020304" pitchFamily="18" charset="0"/>
                <a:ea typeface="Times New Roman" panose="02020603050405020304" pitchFamily="18" charset="0"/>
              </a:rPr>
              <a:t>perform spatial and temporal analysis of agricultural data using geo-tagged datasets</a:t>
            </a:r>
            <a:r>
              <a:rPr lang="en-IN"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solidFill>
                <a:schemeClr val="bg1"/>
              </a:solidFill>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2400" b="1" dirty="0">
                <a:solidFill>
                  <a:schemeClr val="bg1"/>
                </a:solidFill>
                <a:latin typeface="Times New Roman" panose="02020603050405020304" pitchFamily="18" charset="0"/>
                <a:cs typeface="Times New Roman" panose="02020603050405020304" pitchFamily="18" charset="0"/>
              </a:rPr>
              <a:t>To </a:t>
            </a:r>
            <a:r>
              <a:rPr lang="en-US" sz="2400" b="1" dirty="0">
                <a:solidFill>
                  <a:schemeClr val="bg1"/>
                </a:solidFill>
                <a:effectLst/>
                <a:latin typeface="Times New Roman" panose="02020603050405020304" pitchFamily="18" charset="0"/>
                <a:ea typeface="Times New Roman" panose="02020603050405020304" pitchFamily="18" charset="0"/>
              </a:rPr>
              <a:t>develop intuitive dashboards using Tableau and Power BI that visualize patterns across time and geography </a:t>
            </a:r>
            <a:r>
              <a:rPr lang="en-IN"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solidFill>
                <a:schemeClr val="bg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To </a:t>
            </a:r>
            <a:r>
              <a:rPr lang="en-US" sz="2400" b="1" dirty="0">
                <a:solidFill>
                  <a:schemeClr val="bg1"/>
                </a:solidFill>
                <a:effectLst/>
                <a:latin typeface="Times New Roman" panose="02020603050405020304" pitchFamily="18" charset="0"/>
                <a:ea typeface="Times New Roman" panose="02020603050405020304" pitchFamily="18" charset="0"/>
              </a:rPr>
              <a:t>forecast harvesting timelines by examining the relationships between crop types, sowing periods, and climatic or regional influences.</a:t>
            </a: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76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39248"/>
            <a:ext cx="10972800" cy="913487"/>
          </a:xfrm>
        </p:spPr>
        <p:txBody>
          <a:bodyPr>
            <a:normAutofit/>
          </a:bodyPr>
          <a:lstStyle/>
          <a:p>
            <a:pPr algn="l"/>
            <a:r>
              <a:rPr lang="en-US" sz="4800" b="1" dirty="0">
                <a:solidFill>
                  <a:srgbClr val="FFFF00"/>
                </a:solidFill>
                <a:latin typeface="Times New Roman" panose="02020603050405020304" pitchFamily="18" charset="0"/>
                <a:cs typeface="Times New Roman" panose="02020603050405020304" pitchFamily="18" charset="0"/>
              </a:rPr>
              <a:t>Study</a:t>
            </a:r>
            <a:r>
              <a:rPr lang="en-US" sz="4000" b="1" dirty="0">
                <a:solidFill>
                  <a:srgbClr val="FFFF00"/>
                </a:solidFill>
                <a:latin typeface="Times New Roman" panose="02020603050405020304" pitchFamily="18" charset="0"/>
                <a:cs typeface="Times New Roman" panose="02020603050405020304" pitchFamily="18" charset="0"/>
              </a:rPr>
              <a:t> </a:t>
            </a:r>
            <a:r>
              <a:rPr lang="en-US" sz="4800" b="1" dirty="0">
                <a:solidFill>
                  <a:srgbClr val="FFFF00"/>
                </a:solidFill>
                <a:latin typeface="Times New Roman" panose="02020603050405020304" pitchFamily="18" charset="0"/>
                <a:cs typeface="Times New Roman" panose="02020603050405020304" pitchFamily="18" charset="0"/>
              </a:rPr>
              <a:t>Area</a:t>
            </a:r>
            <a:r>
              <a:rPr lang="en-US" sz="4000" b="1" dirty="0">
                <a:solidFill>
                  <a:srgbClr val="FFFF00"/>
                </a:solidFill>
                <a:latin typeface="Times New Roman" panose="02020603050405020304" pitchFamily="18" charset="0"/>
                <a:cs typeface="Times New Roman" panose="02020603050405020304" pitchFamily="18" charset="0"/>
              </a:rPr>
              <a:t> </a:t>
            </a:r>
          </a:p>
        </p:txBody>
      </p:sp>
      <p:sp>
        <p:nvSpPr>
          <p:cNvPr id="9" name="Content Placeholder 8"/>
          <p:cNvSpPr>
            <a:spLocks noGrp="1"/>
          </p:cNvSpPr>
          <p:nvPr>
            <p:ph sz="half" idx="2"/>
          </p:nvPr>
        </p:nvSpPr>
        <p:spPr>
          <a:xfrm>
            <a:off x="173967" y="1111356"/>
            <a:ext cx="5040560" cy="5544616"/>
          </a:xfrm>
        </p:spPr>
        <p:txBody>
          <a:bodyPr>
            <a:normAutofit lnSpcReduction="10000"/>
          </a:bodyPr>
          <a:lstStyle/>
          <a:p>
            <a:pPr algn="just">
              <a:buFont typeface="Wingdings" panose="05000000000000000000" pitchFamily="2" charset="2"/>
              <a:buChar char="q"/>
            </a:pPr>
            <a:r>
              <a:rPr lang="en-US" sz="2000" dirty="0">
                <a:solidFill>
                  <a:schemeClr val="bg1"/>
                </a:solidFill>
                <a:effectLst/>
                <a:latin typeface="Times New Roman" panose="02020603050405020304" pitchFamily="18" charset="0"/>
                <a:ea typeface="Times New Roman" panose="02020603050405020304" pitchFamily="18" charset="0"/>
              </a:rPr>
              <a:t>The village of Varhedarna is situated in Maharashtra, India's Niphad tehsil within the Nashik district. It is located 20 kilometers from the district headquarters in Nashik and 20 km from the sub-district headquarters in Niphad (the tehsildar office). </a:t>
            </a:r>
          </a:p>
          <a:p>
            <a:pPr algn="just">
              <a:buFont typeface="Wingdings" panose="05000000000000000000" pitchFamily="2" charset="2"/>
              <a:buChar char="q"/>
            </a:pPr>
            <a:r>
              <a:rPr lang="en-US" sz="2000" dirty="0">
                <a:solidFill>
                  <a:schemeClr val="bg1"/>
                </a:solidFill>
                <a:effectLst/>
                <a:latin typeface="Times New Roman" panose="02020603050405020304" pitchFamily="18" charset="0"/>
                <a:ea typeface="Times New Roman" panose="02020603050405020304" pitchFamily="18" charset="0"/>
              </a:rPr>
              <a:t>Varhedarna is the gram panchayat of Varhedarna village, according to 2009 statistics. The community occupies 244 hectares of land in total. </a:t>
            </a:r>
          </a:p>
          <a:p>
            <a:pPr algn="just">
              <a:buFont typeface="Wingdings" panose="05000000000000000000" pitchFamily="2" charset="2"/>
              <a:buChar char="q"/>
            </a:pPr>
            <a:r>
              <a:rPr lang="en-US" sz="2000" dirty="0">
                <a:solidFill>
                  <a:schemeClr val="bg1"/>
                </a:solidFill>
                <a:effectLst/>
                <a:latin typeface="Times New Roman" panose="02020603050405020304" pitchFamily="18" charset="0"/>
                <a:ea typeface="Times New Roman" panose="02020603050405020304" pitchFamily="18" charset="0"/>
              </a:rPr>
              <a:t>There are 1,545 people living in </a:t>
            </a:r>
            <a:r>
              <a:rPr lang="en-US" sz="2000" dirty="0" err="1">
                <a:solidFill>
                  <a:schemeClr val="bg1"/>
                </a:solidFill>
                <a:effectLst/>
                <a:latin typeface="Times New Roman" panose="02020603050405020304" pitchFamily="18" charset="0"/>
                <a:ea typeface="Times New Roman" panose="02020603050405020304" pitchFamily="18" charset="0"/>
              </a:rPr>
              <a:t>Varhe</a:t>
            </a:r>
            <a:r>
              <a:rPr lang="en-US" sz="2000" dirty="0">
                <a:solidFill>
                  <a:schemeClr val="bg1"/>
                </a:solidFill>
                <a:effectLst/>
                <a:latin typeface="Times New Roman" panose="02020603050405020304" pitchFamily="18" charset="0"/>
                <a:ea typeface="Times New Roman" panose="02020603050405020304" pitchFamily="18" charset="0"/>
              </a:rPr>
              <a:t> Darna overall, of whom 815 are men and 730 are women. </a:t>
            </a:r>
          </a:p>
          <a:p>
            <a:pPr algn="just">
              <a:buFont typeface="Wingdings" panose="05000000000000000000" pitchFamily="2" charset="2"/>
              <a:buChar char="q"/>
            </a:pPr>
            <a:r>
              <a:rPr lang="en-US" sz="2000" dirty="0">
                <a:solidFill>
                  <a:schemeClr val="bg1"/>
                </a:solidFill>
                <a:effectLst/>
                <a:latin typeface="Times New Roman" panose="02020603050405020304" pitchFamily="18" charset="0"/>
                <a:ea typeface="Times New Roman" panose="02020603050405020304" pitchFamily="18" charset="0"/>
              </a:rPr>
              <a:t>Varhedarna Village has a 66.60% literacy rate, with 61.51% of women and 71.17% of men literate. Varhedarna village has roughly 326 dwellings in total.</a:t>
            </a:r>
          </a:p>
          <a:p>
            <a:pPr algn="just">
              <a:buFont typeface="Wingdings" panose="05000000000000000000" pitchFamily="2" charset="2"/>
              <a:buChar char="q"/>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4361D59-418E-FFD1-0EB8-08CCB8E735DE}"/>
              </a:ext>
            </a:extLst>
          </p:cNvPr>
          <p:cNvSpPr txBox="1"/>
          <p:nvPr/>
        </p:nvSpPr>
        <p:spPr>
          <a:xfrm>
            <a:off x="5519936" y="6318641"/>
            <a:ext cx="7200800"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Figure </a:t>
            </a:r>
            <a:r>
              <a:rPr lang="en-IN" sz="2000" dirty="0">
                <a:solidFill>
                  <a:schemeClr val="bg1"/>
                </a:solidFill>
                <a:latin typeface="Times New Roman" panose="02020603050405020304" pitchFamily="18" charset="0"/>
                <a:cs typeface="Times New Roman" panose="02020603050405020304" pitchFamily="18" charset="0"/>
              </a:rPr>
              <a:t>:</a:t>
            </a:r>
            <a:r>
              <a:rPr lang="en-US" sz="2000" dirty="0">
                <a:solidFill>
                  <a:schemeClr val="bg1"/>
                </a:solidFill>
                <a:latin typeface="Times New Roman" panose="02020603050405020304" pitchFamily="18" charset="0"/>
                <a:cs typeface="Times New Roman" panose="02020603050405020304" pitchFamily="18" charset="0"/>
              </a:rPr>
              <a:t>Varhedarna Village Study Area</a:t>
            </a:r>
          </a:p>
        </p:txBody>
      </p:sp>
      <p:sp>
        <p:nvSpPr>
          <p:cNvPr id="5" name="Content Placeholder 4">
            <a:extLst>
              <a:ext uri="{FF2B5EF4-FFF2-40B4-BE49-F238E27FC236}">
                <a16:creationId xmlns:a16="http://schemas.microsoft.com/office/drawing/2014/main" id="{3CE70262-658F-8E99-D2CC-9CDB57DC37E3}"/>
              </a:ext>
            </a:extLst>
          </p:cNvPr>
          <p:cNvSpPr>
            <a:spLocks noGrp="1"/>
          </p:cNvSpPr>
          <p:nvPr>
            <p:ph sz="quarter" idx="4"/>
          </p:nvPr>
        </p:nvSpPr>
        <p:spPr/>
        <p:txBody>
          <a:bodyPr>
            <a:normAutofit lnSpcReduction="10000"/>
          </a:bodyPr>
          <a:lstStyle/>
          <a:p>
            <a:endParaRPr lang="en-US"/>
          </a:p>
        </p:txBody>
      </p:sp>
      <p:pic>
        <p:nvPicPr>
          <p:cNvPr id="8" name="Picture 7">
            <a:extLst>
              <a:ext uri="{FF2B5EF4-FFF2-40B4-BE49-F238E27FC236}">
                <a16:creationId xmlns:a16="http://schemas.microsoft.com/office/drawing/2014/main" id="{D8C5F61A-F236-7D54-0A17-A60F5BA96F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908720"/>
            <a:ext cx="6768752" cy="5256584"/>
          </a:xfrm>
          <a:prstGeom prst="rect">
            <a:avLst/>
          </a:prstGeom>
        </p:spPr>
      </p:pic>
    </p:spTree>
    <p:extLst>
      <p:ext uri="{BB962C8B-B14F-4D97-AF65-F5344CB8AC3E}">
        <p14:creationId xmlns:p14="http://schemas.microsoft.com/office/powerpoint/2010/main" val="191615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E499-F534-F0ED-1D32-D90EF549EEE4}"/>
              </a:ext>
            </a:extLst>
          </p:cNvPr>
          <p:cNvSpPr>
            <a:spLocks noGrp="1"/>
          </p:cNvSpPr>
          <p:nvPr>
            <p:ph type="title"/>
          </p:nvPr>
        </p:nvSpPr>
        <p:spPr/>
        <p:txBody>
          <a:bodyPr>
            <a:normAutofit fontScale="90000"/>
          </a:bodyPr>
          <a:lstStyle/>
          <a:p>
            <a:r>
              <a:rPr lang="en-US" sz="4400" dirty="0">
                <a:solidFill>
                  <a:srgbClr val="FFFF00"/>
                </a:solidFill>
                <a:latin typeface="Times New Roman" panose="02020603050405020304" pitchFamily="18" charset="0"/>
                <a:cs typeface="Times New Roman" panose="02020603050405020304" pitchFamily="18" charset="0"/>
              </a:rPr>
              <a:t>Geotagged data collected by field survey :</a:t>
            </a:r>
            <a:br>
              <a:rPr lang="en-US" sz="4400" dirty="0">
                <a:latin typeface="Times New Roman" panose="02020603050405020304" pitchFamily="18" charset="0"/>
                <a:cs typeface="Times New Roman" panose="02020603050405020304" pitchFamily="18" charset="0"/>
              </a:rPr>
            </a:br>
            <a:endParaRPr lang="en-US" b="1" dirty="0">
              <a:solidFill>
                <a:srgbClr val="FFFF00"/>
              </a:solidFill>
            </a:endParaRPr>
          </a:p>
        </p:txBody>
      </p:sp>
      <p:pic>
        <p:nvPicPr>
          <p:cNvPr id="7" name="Content Placeholder 6">
            <a:extLst>
              <a:ext uri="{FF2B5EF4-FFF2-40B4-BE49-F238E27FC236}">
                <a16:creationId xmlns:a16="http://schemas.microsoft.com/office/drawing/2014/main" id="{A0465900-B1DF-E77C-CDA6-E959565CA4FB}"/>
              </a:ext>
            </a:extLst>
          </p:cNvPr>
          <p:cNvPicPr>
            <a:picLocks noGrp="1" noChangeAspect="1"/>
          </p:cNvPicPr>
          <p:nvPr>
            <p:ph sz="half" idx="2"/>
          </p:nvPr>
        </p:nvPicPr>
        <p:blipFill>
          <a:blip r:embed="rId2"/>
          <a:stretch>
            <a:fillRect/>
          </a:stretch>
        </p:blipFill>
        <p:spPr>
          <a:xfrm>
            <a:off x="1415480" y="980728"/>
            <a:ext cx="8942784" cy="5472607"/>
          </a:xfrm>
          <a:prstGeom prst="rect">
            <a:avLst/>
          </a:prstGeom>
        </p:spPr>
      </p:pic>
    </p:spTree>
    <p:extLst>
      <p:ext uri="{BB962C8B-B14F-4D97-AF65-F5344CB8AC3E}">
        <p14:creationId xmlns:p14="http://schemas.microsoft.com/office/powerpoint/2010/main" val="2782408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34A8892-8AED-DE79-6B43-0D9B382A0B3C}"/>
              </a:ext>
            </a:extLst>
          </p:cNvPr>
          <p:cNvGrpSpPr/>
          <p:nvPr/>
        </p:nvGrpSpPr>
        <p:grpSpPr>
          <a:xfrm>
            <a:off x="4007768" y="908720"/>
            <a:ext cx="3830320" cy="4511040"/>
            <a:chOff x="213360" y="1475740"/>
            <a:chExt cx="2336800" cy="2344420"/>
          </a:xfrm>
        </p:grpSpPr>
        <p:sp>
          <p:nvSpPr>
            <p:cNvPr id="50" name="Rectangle 49">
              <a:extLst>
                <a:ext uri="{FF2B5EF4-FFF2-40B4-BE49-F238E27FC236}">
                  <a16:creationId xmlns:a16="http://schemas.microsoft.com/office/drawing/2014/main" id="{D4F2C256-B084-7C74-47EE-74521B5E7B1F}"/>
                </a:ext>
              </a:extLst>
            </p:cNvPr>
            <p:cNvSpPr/>
            <p:nvPr/>
          </p:nvSpPr>
          <p:spPr>
            <a:xfrm>
              <a:off x="233680" y="1475740"/>
              <a:ext cx="2316480" cy="81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Digitization of Varhedarna village</a:t>
              </a:r>
            </a:p>
          </p:txBody>
        </p:sp>
        <p:pic>
          <p:nvPicPr>
            <p:cNvPr id="22" name="Picture 21">
              <a:extLst>
                <a:ext uri="{FF2B5EF4-FFF2-40B4-BE49-F238E27FC236}">
                  <a16:creationId xmlns:a16="http://schemas.microsoft.com/office/drawing/2014/main" id="{8C4DE32A-25BB-F085-994A-8C7571085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 y="2366327"/>
              <a:ext cx="2336800" cy="1453833"/>
            </a:xfrm>
            <a:prstGeom prst="rect">
              <a:avLst/>
            </a:prstGeom>
          </p:spPr>
        </p:pic>
      </p:grpSp>
      <p:grpSp>
        <p:nvGrpSpPr>
          <p:cNvPr id="34" name="Group 33">
            <a:extLst>
              <a:ext uri="{FF2B5EF4-FFF2-40B4-BE49-F238E27FC236}">
                <a16:creationId xmlns:a16="http://schemas.microsoft.com/office/drawing/2014/main" id="{9EF4F608-D5F5-EDC0-3139-78B0C0941F38}"/>
              </a:ext>
            </a:extLst>
          </p:cNvPr>
          <p:cNvGrpSpPr/>
          <p:nvPr/>
        </p:nvGrpSpPr>
        <p:grpSpPr>
          <a:xfrm>
            <a:off x="-111760" y="2143760"/>
            <a:ext cx="4257040" cy="4714240"/>
            <a:chOff x="101600" y="421309"/>
            <a:chExt cx="2809732" cy="2382851"/>
          </a:xfrm>
        </p:grpSpPr>
        <p:sp>
          <p:nvSpPr>
            <p:cNvPr id="35" name="Rectangle 34">
              <a:extLst>
                <a:ext uri="{FF2B5EF4-FFF2-40B4-BE49-F238E27FC236}">
                  <a16:creationId xmlns:a16="http://schemas.microsoft.com/office/drawing/2014/main" id="{DC631BC3-8407-1BCD-F683-6D0B365578F5}"/>
                </a:ext>
              </a:extLst>
            </p:cNvPr>
            <p:cNvSpPr/>
            <p:nvPr/>
          </p:nvSpPr>
          <p:spPr>
            <a:xfrm>
              <a:off x="289229" y="421309"/>
              <a:ext cx="2334260" cy="81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Georeferencing of Cadasterl map</a:t>
              </a:r>
            </a:p>
          </p:txBody>
        </p:sp>
        <p:pic>
          <p:nvPicPr>
            <p:cNvPr id="36" name="Picture 35" descr="15.2. Lesson: Georeferencing a Map">
              <a:extLst>
                <a:ext uri="{FF2B5EF4-FFF2-40B4-BE49-F238E27FC236}">
                  <a16:creationId xmlns:a16="http://schemas.microsoft.com/office/drawing/2014/main" id="{1DB5B27E-D731-2285-996B-4093209567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206537"/>
              <a:ext cx="2809732" cy="1597623"/>
            </a:xfrm>
            <a:prstGeom prst="rect">
              <a:avLst/>
            </a:prstGeom>
            <a:noFill/>
            <a:ln>
              <a:noFill/>
            </a:ln>
          </p:spPr>
        </p:pic>
      </p:grpSp>
      <p:sp>
        <p:nvSpPr>
          <p:cNvPr id="12" name="Oval 11">
            <a:extLst>
              <a:ext uri="{FF2B5EF4-FFF2-40B4-BE49-F238E27FC236}">
                <a16:creationId xmlns:a16="http://schemas.microsoft.com/office/drawing/2014/main" id="{41B0F9FA-F0F1-C44A-15FC-8BD5C0CF60EE}"/>
              </a:ext>
            </a:extLst>
          </p:cNvPr>
          <p:cNvSpPr/>
          <p:nvPr/>
        </p:nvSpPr>
        <p:spPr>
          <a:xfrm>
            <a:off x="1442720" y="121920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a:extLst>
              <a:ext uri="{FF2B5EF4-FFF2-40B4-BE49-F238E27FC236}">
                <a16:creationId xmlns:a16="http://schemas.microsoft.com/office/drawing/2014/main" id="{E2885573-7845-4E58-035D-74BF0A5738A4}"/>
              </a:ext>
            </a:extLst>
          </p:cNvPr>
          <p:cNvSpPr/>
          <p:nvPr/>
        </p:nvSpPr>
        <p:spPr>
          <a:xfrm>
            <a:off x="5557520" y="565912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39815447-D296-7551-D9B9-5596DE161CF6}"/>
              </a:ext>
            </a:extLst>
          </p:cNvPr>
          <p:cNvSpPr/>
          <p:nvPr/>
        </p:nvSpPr>
        <p:spPr>
          <a:xfrm>
            <a:off x="9652000" y="103632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TextBox 12">
            <a:extLst>
              <a:ext uri="{FF2B5EF4-FFF2-40B4-BE49-F238E27FC236}">
                <a16:creationId xmlns:a16="http://schemas.microsoft.com/office/drawing/2014/main" id="{D35380C6-8888-3C23-282F-5437D0EC5608}"/>
              </a:ext>
            </a:extLst>
          </p:cNvPr>
          <p:cNvSpPr txBox="1"/>
          <p:nvPr/>
        </p:nvSpPr>
        <p:spPr>
          <a:xfrm>
            <a:off x="121920" y="101600"/>
            <a:ext cx="3535680" cy="707886"/>
          </a:xfrm>
          <a:prstGeom prst="rect">
            <a:avLst/>
          </a:prstGeom>
          <a:noFill/>
        </p:spPr>
        <p:txBody>
          <a:bodyPr wrap="square" rtlCol="0">
            <a:spAutoFit/>
          </a:bodyPr>
          <a:lstStyle/>
          <a:p>
            <a:r>
              <a:rPr lang="en-US" sz="4000" b="1" dirty="0">
                <a:solidFill>
                  <a:srgbClr val="FFFF00"/>
                </a:solidFill>
                <a:latin typeface="Times New Roman" panose="02020603050405020304" pitchFamily="18" charset="0"/>
                <a:cs typeface="Times New Roman" panose="02020603050405020304" pitchFamily="18" charset="0"/>
              </a:rPr>
              <a:t>Methodology:</a:t>
            </a:r>
          </a:p>
        </p:txBody>
      </p:sp>
      <p:grpSp>
        <p:nvGrpSpPr>
          <p:cNvPr id="20" name="Group 19">
            <a:extLst>
              <a:ext uri="{FF2B5EF4-FFF2-40B4-BE49-F238E27FC236}">
                <a16:creationId xmlns:a16="http://schemas.microsoft.com/office/drawing/2014/main" id="{D9BF5FBF-CB84-1D9C-FEA3-E641B2323606}"/>
              </a:ext>
            </a:extLst>
          </p:cNvPr>
          <p:cNvGrpSpPr/>
          <p:nvPr/>
        </p:nvGrpSpPr>
        <p:grpSpPr>
          <a:xfrm>
            <a:off x="8199069" y="1896931"/>
            <a:ext cx="3702082" cy="4738072"/>
            <a:chOff x="233680" y="2547620"/>
            <a:chExt cx="2321305" cy="2308860"/>
          </a:xfrm>
        </p:grpSpPr>
        <p:sp>
          <p:nvSpPr>
            <p:cNvPr id="21" name="Rectangle 20">
              <a:extLst>
                <a:ext uri="{FF2B5EF4-FFF2-40B4-BE49-F238E27FC236}">
                  <a16:creationId xmlns:a16="http://schemas.microsoft.com/office/drawing/2014/main" id="{CEF9D0D5-7723-CE57-574B-9324E47B540C}"/>
                </a:ext>
              </a:extLst>
            </p:cNvPr>
            <p:cNvSpPr/>
            <p:nvPr/>
          </p:nvSpPr>
          <p:spPr>
            <a:xfrm>
              <a:off x="233680" y="2547620"/>
              <a:ext cx="2306320" cy="815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Creating Fields in Attribute Table</a:t>
              </a:r>
            </a:p>
          </p:txBody>
        </p:sp>
        <p:pic>
          <p:nvPicPr>
            <p:cNvPr id="2" name="Picture 1">
              <a:extLst>
                <a:ext uri="{FF2B5EF4-FFF2-40B4-BE49-F238E27FC236}">
                  <a16:creationId xmlns:a16="http://schemas.microsoft.com/office/drawing/2014/main" id="{D6B04842-E1B3-D2AB-4F7E-B22762AFC5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286" y="3425190"/>
              <a:ext cx="2302699" cy="1431290"/>
            </a:xfrm>
            <a:prstGeom prst="rect">
              <a:avLst/>
            </a:prstGeom>
          </p:spPr>
        </p:pic>
      </p:grpSp>
    </p:spTree>
    <p:extLst>
      <p:ext uri="{BB962C8B-B14F-4D97-AF65-F5344CB8AC3E}">
        <p14:creationId xmlns:p14="http://schemas.microsoft.com/office/powerpoint/2010/main" val="275050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7A3C536-A9BC-F4D2-B648-C9250A5A3E2B}"/>
              </a:ext>
            </a:extLst>
          </p:cNvPr>
          <p:cNvSpPr/>
          <p:nvPr/>
        </p:nvSpPr>
        <p:spPr>
          <a:xfrm>
            <a:off x="1503680" y="552704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2" name="Oval 31">
            <a:extLst>
              <a:ext uri="{FF2B5EF4-FFF2-40B4-BE49-F238E27FC236}">
                <a16:creationId xmlns:a16="http://schemas.microsoft.com/office/drawing/2014/main" id="{B7B14FD0-6CF3-7B45-D1EF-2C93D03B7F66}"/>
              </a:ext>
            </a:extLst>
          </p:cNvPr>
          <p:cNvSpPr/>
          <p:nvPr/>
        </p:nvSpPr>
        <p:spPr>
          <a:xfrm>
            <a:off x="5242560" y="47752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3" name="Oval 32">
            <a:extLst>
              <a:ext uri="{FF2B5EF4-FFF2-40B4-BE49-F238E27FC236}">
                <a16:creationId xmlns:a16="http://schemas.microsoft.com/office/drawing/2014/main" id="{623BCC14-3ABD-E75A-0489-B0634739FBAF}"/>
              </a:ext>
            </a:extLst>
          </p:cNvPr>
          <p:cNvSpPr/>
          <p:nvPr/>
        </p:nvSpPr>
        <p:spPr>
          <a:xfrm>
            <a:off x="9580880" y="5638800"/>
            <a:ext cx="711200" cy="71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nvGrpSpPr>
          <p:cNvPr id="5" name="Group 4">
            <a:extLst>
              <a:ext uri="{FF2B5EF4-FFF2-40B4-BE49-F238E27FC236}">
                <a16:creationId xmlns:a16="http://schemas.microsoft.com/office/drawing/2014/main" id="{0C8AF3A2-578A-0DD1-2D81-6865A77A0B79}"/>
              </a:ext>
            </a:extLst>
          </p:cNvPr>
          <p:cNvGrpSpPr/>
          <p:nvPr/>
        </p:nvGrpSpPr>
        <p:grpSpPr>
          <a:xfrm>
            <a:off x="304800" y="404664"/>
            <a:ext cx="3342928" cy="4775200"/>
            <a:chOff x="9032240" y="3884433"/>
            <a:chExt cx="2275840" cy="2790687"/>
          </a:xfrm>
        </p:grpSpPr>
        <p:sp>
          <p:nvSpPr>
            <p:cNvPr id="6" name="Rectangle 5">
              <a:extLst>
                <a:ext uri="{FF2B5EF4-FFF2-40B4-BE49-F238E27FC236}">
                  <a16:creationId xmlns:a16="http://schemas.microsoft.com/office/drawing/2014/main" id="{9337A6F3-49DB-9B67-4AD4-7311B2E17FDA}"/>
                </a:ext>
              </a:extLst>
            </p:cNvPr>
            <p:cNvSpPr/>
            <p:nvPr/>
          </p:nvSpPr>
          <p:spPr>
            <a:xfrm>
              <a:off x="9083040" y="3884433"/>
              <a:ext cx="2155025" cy="941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Mapshaper</a:t>
              </a:r>
            </a:p>
          </p:txBody>
        </p:sp>
        <p:pic>
          <p:nvPicPr>
            <p:cNvPr id="7" name="Picture 6">
              <a:extLst>
                <a:ext uri="{FF2B5EF4-FFF2-40B4-BE49-F238E27FC236}">
                  <a16:creationId xmlns:a16="http://schemas.microsoft.com/office/drawing/2014/main" id="{8650E19B-7468-D0F4-1EFF-288AA7F3A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2240" y="4914121"/>
              <a:ext cx="2275840" cy="1760999"/>
            </a:xfrm>
            <a:prstGeom prst="rect">
              <a:avLst/>
            </a:prstGeom>
          </p:spPr>
        </p:pic>
      </p:grpSp>
      <p:grpSp>
        <p:nvGrpSpPr>
          <p:cNvPr id="8" name="Group 7">
            <a:extLst>
              <a:ext uri="{FF2B5EF4-FFF2-40B4-BE49-F238E27FC236}">
                <a16:creationId xmlns:a16="http://schemas.microsoft.com/office/drawing/2014/main" id="{1EE153CB-B238-1F0F-D2EA-D9EDD7DBD7DA}"/>
              </a:ext>
            </a:extLst>
          </p:cNvPr>
          <p:cNvGrpSpPr/>
          <p:nvPr/>
        </p:nvGrpSpPr>
        <p:grpSpPr>
          <a:xfrm>
            <a:off x="4121224" y="1412776"/>
            <a:ext cx="3342928" cy="4741863"/>
            <a:chOff x="3283978" y="2092960"/>
            <a:chExt cx="2243062" cy="2136891"/>
          </a:xfrm>
        </p:grpSpPr>
        <p:sp>
          <p:nvSpPr>
            <p:cNvPr id="9" name="Rectangle 8">
              <a:extLst>
                <a:ext uri="{FF2B5EF4-FFF2-40B4-BE49-F238E27FC236}">
                  <a16:creationId xmlns:a16="http://schemas.microsoft.com/office/drawing/2014/main" id="{2901CB70-CA0F-ABF0-E667-DA32E43ECE38}"/>
                </a:ext>
              </a:extLst>
            </p:cNvPr>
            <p:cNvSpPr/>
            <p:nvPr/>
          </p:nvSpPr>
          <p:spPr>
            <a:xfrm>
              <a:off x="3283978" y="2092960"/>
              <a:ext cx="2243062" cy="746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Creating a Database </a:t>
              </a:r>
            </a:p>
          </p:txBody>
        </p:sp>
        <p:pic>
          <p:nvPicPr>
            <p:cNvPr id="10" name="Picture 9">
              <a:extLst>
                <a:ext uri="{FF2B5EF4-FFF2-40B4-BE49-F238E27FC236}">
                  <a16:creationId xmlns:a16="http://schemas.microsoft.com/office/drawing/2014/main" id="{9E2BC094-CEF0-F3CE-0236-B60B9CE0E3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597" y="2921751"/>
              <a:ext cx="2164080" cy="1308100"/>
            </a:xfrm>
            <a:prstGeom prst="rect">
              <a:avLst/>
            </a:prstGeom>
          </p:spPr>
        </p:pic>
      </p:grpSp>
      <p:grpSp>
        <p:nvGrpSpPr>
          <p:cNvPr id="17" name="Group 16">
            <a:extLst>
              <a:ext uri="{FF2B5EF4-FFF2-40B4-BE49-F238E27FC236}">
                <a16:creationId xmlns:a16="http://schemas.microsoft.com/office/drawing/2014/main" id="{47DCAE63-6947-5236-0DA6-05F3A57A1A12}"/>
              </a:ext>
            </a:extLst>
          </p:cNvPr>
          <p:cNvGrpSpPr/>
          <p:nvPr/>
        </p:nvGrpSpPr>
        <p:grpSpPr>
          <a:xfrm>
            <a:off x="8040216" y="266340"/>
            <a:ext cx="3672408" cy="4958080"/>
            <a:chOff x="7503405" y="2361538"/>
            <a:chExt cx="2344286" cy="2710952"/>
          </a:xfrm>
        </p:grpSpPr>
        <p:sp>
          <p:nvSpPr>
            <p:cNvPr id="18" name="Rectangle 17">
              <a:extLst>
                <a:ext uri="{FF2B5EF4-FFF2-40B4-BE49-F238E27FC236}">
                  <a16:creationId xmlns:a16="http://schemas.microsoft.com/office/drawing/2014/main" id="{210AD2E6-E443-23B5-C615-F40A6B3A2D77}"/>
                </a:ext>
              </a:extLst>
            </p:cNvPr>
            <p:cNvSpPr/>
            <p:nvPr/>
          </p:nvSpPr>
          <p:spPr>
            <a:xfrm>
              <a:off x="7503405" y="2361538"/>
              <a:ext cx="2334124" cy="928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Tableau Data Visualization</a:t>
              </a:r>
            </a:p>
          </p:txBody>
        </p:sp>
        <p:pic>
          <p:nvPicPr>
            <p:cNvPr id="19" name="Picture 18">
              <a:extLst>
                <a:ext uri="{FF2B5EF4-FFF2-40B4-BE49-F238E27FC236}">
                  <a16:creationId xmlns:a16="http://schemas.microsoft.com/office/drawing/2014/main" id="{3EEBFC8E-6BEE-D82E-CA83-7F6DECAF80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1531" y="3347818"/>
              <a:ext cx="2296160" cy="1724672"/>
            </a:xfrm>
            <a:prstGeom prst="rect">
              <a:avLst/>
            </a:prstGeom>
          </p:spPr>
        </p:pic>
      </p:grpSp>
    </p:spTree>
    <p:extLst>
      <p:ext uri="{BB962C8B-B14F-4D97-AF65-F5344CB8AC3E}">
        <p14:creationId xmlns:p14="http://schemas.microsoft.com/office/powerpoint/2010/main" val="2092134595"/>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41C97A-C20A-4794-8302-8EDBABC56311}">
  <we:reference id="wa104380955" version="3.16.2.1" store="en-US" storeType="OMEX"/>
  <we:alternateReferences>
    <we:reference id="wa104380955" version="3.16.2.1" store="WA10438095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Slice</Template>
  <TotalTime>22104</TotalTime>
  <Words>1097</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Calibri</vt:lpstr>
      <vt:lpstr>Roboto</vt:lpstr>
      <vt:lpstr>Times New Roman</vt:lpstr>
      <vt:lpstr>Wingdings</vt:lpstr>
      <vt:lpstr>Office Theme</vt:lpstr>
      <vt:lpstr>WELCOME</vt:lpstr>
      <vt:lpstr>A  Presentation On  Geo-BI Data Visualization  M.Sc. Agriculture Analytics  Presented by, Nidhi Chaudhary(202419004) Priyanka Thakor(202419013) Submitted  to, Dr. Kapil Oberoi  (Geoinformatics Department) Indian Institute of Remote Sensing      Indian Space Research Organization May, 2025</vt:lpstr>
      <vt:lpstr>Overview of Project </vt:lpstr>
      <vt:lpstr>Introduction </vt:lpstr>
      <vt:lpstr>Objectives </vt:lpstr>
      <vt:lpstr>Study Area </vt:lpstr>
      <vt:lpstr>Geotagged data collected by field survey : </vt:lpstr>
      <vt:lpstr>PowerPoint Presentation</vt:lpstr>
      <vt:lpstr>PowerPoint Presentation</vt:lpstr>
      <vt:lpstr>Digitization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BI Visualization: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Admin</dc:creator>
  <cp:lastModifiedBy>nidhi chaudhary</cp:lastModifiedBy>
  <cp:revision>223</cp:revision>
  <dcterms:created xsi:type="dcterms:W3CDTF">2024-02-18T05:47:25Z</dcterms:created>
  <dcterms:modified xsi:type="dcterms:W3CDTF">2025-04-15T07:54:58Z</dcterms:modified>
</cp:coreProperties>
</file>